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4" r:id="rId9"/>
    <p:sldId id="263" r:id="rId10"/>
    <p:sldId id="265" r:id="rId11"/>
    <p:sldId id="266" r:id="rId12"/>
    <p:sldId id="268" r:id="rId13"/>
    <p:sldId id="269" r:id="rId14"/>
    <p:sldId id="280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62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08" autoAdjust="0"/>
    <p:restoredTop sz="90800" autoAdjust="0"/>
  </p:normalViewPr>
  <p:slideViewPr>
    <p:cSldViewPr snapToGrid="0" showGuides="1">
      <p:cViewPr varScale="1">
        <p:scale>
          <a:sx n="104" d="100"/>
          <a:sy n="104" d="100"/>
        </p:scale>
        <p:origin x="1446" y="114"/>
      </p:cViewPr>
      <p:guideLst>
        <p:guide orient="horz" pos="216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64955-1A33-4F7D-9DEA-9F769404A990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721EE-B445-4DA3-8303-85CD68604F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1589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akespearesschoolroom.org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Schoolroom</a:t>
            </a:r>
            <a:r>
              <a:rPr lang="en-CA" baseline="0" dirty="0" smtClean="0"/>
              <a:t> in Stratford-upon-Avon. </a:t>
            </a:r>
            <a:r>
              <a:rPr lang="en-CA" dirty="0" smtClean="0">
                <a:hlinkClick r:id="rId3"/>
              </a:rPr>
              <a:t>https://www.shakespearesschoolroom.org/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721EE-B445-4DA3-8303-85CD68604F6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49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588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9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847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530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69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48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640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638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16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77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100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69E77-E489-42C5-92AB-5F87CB764B9A}" type="datetimeFigureOut">
              <a:rPr lang="en-CA" smtClean="0"/>
              <a:t>2020-01-22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D8B60-6039-44DD-9997-B565F502B7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38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etshakespeare.uvic.ca/Annex/Texts/LLL/F1/scene/1.2#tln-47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internetshakespeare.uvic.ca/Annex/Texts/LLL/Q1/scene/1.2#tln-473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rhetoric.byu.ed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The Sweet Smoke of Rhetoric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ENGL 366C</a:t>
            </a:r>
          </a:p>
          <a:p>
            <a:r>
              <a:rPr lang="en-CA" dirty="0" smtClean="0"/>
              <a:t>Spring 2020</a:t>
            </a:r>
          </a:p>
          <a:p>
            <a:r>
              <a:rPr lang="en-CA" dirty="0" smtClean="0"/>
              <a:t>Dr. Jenstad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832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Education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Age 5-7: Dame school or petty</a:t>
            </a:r>
          </a:p>
          <a:p>
            <a:pPr marL="0" indent="0">
              <a:buNone/>
            </a:pPr>
            <a:r>
              <a:rPr lang="en-CA" dirty="0" smtClean="0"/>
              <a:t>school (boys and girls). Hornbook was</a:t>
            </a:r>
          </a:p>
          <a:p>
            <a:pPr marL="0" indent="0">
              <a:buNone/>
            </a:pPr>
            <a:r>
              <a:rPr lang="en-CA" dirty="0" smtClean="0"/>
              <a:t>the text.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Age 7 to 12-14: Grammar school</a:t>
            </a:r>
          </a:p>
          <a:p>
            <a:pPr marL="0" indent="0">
              <a:buNone/>
            </a:pPr>
            <a:r>
              <a:rPr lang="en-CA" dirty="0" smtClean="0"/>
              <a:t>(boys only)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Age 12-14 to late teens-early 20s:</a:t>
            </a:r>
          </a:p>
          <a:p>
            <a:pPr marL="0" indent="0">
              <a:buNone/>
            </a:pPr>
            <a:r>
              <a:rPr lang="en-CA" dirty="0" smtClean="0"/>
              <a:t>University or 7-year apprenticeship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5" y="661986"/>
            <a:ext cx="2881313" cy="499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70569" y="5965941"/>
            <a:ext cx="134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Hornbook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16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Grammar School</a:t>
            </a:r>
            <a:endParaRPr lang="en-CA" dirty="0"/>
          </a:p>
        </p:txBody>
      </p:sp>
      <p:pic>
        <p:nvPicPr>
          <p:cNvPr id="1026" name="Picture 2" descr="Image result for shakespeare's school roo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28" y="1818235"/>
            <a:ext cx="653634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14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23577" cy="613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Grammar School Curriculum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950" dirty="0" smtClean="0"/>
              <a:t>Not a STEM curriculum! It's a HUMANIST curriculum.</a:t>
            </a:r>
          </a:p>
          <a:p>
            <a:pPr marL="0" indent="0">
              <a:buNone/>
            </a:pPr>
            <a:endParaRPr lang="en-US" sz="1950" dirty="0"/>
          </a:p>
          <a:p>
            <a:pPr marL="0" indent="0">
              <a:buNone/>
            </a:pPr>
            <a:endParaRPr lang="en-US" sz="1950" dirty="0" smtClean="0"/>
          </a:p>
          <a:p>
            <a:pPr marL="0" indent="0">
              <a:buNone/>
            </a:pPr>
            <a:r>
              <a:rPr lang="en-US" sz="1950" u="sng" dirty="0" smtClean="0"/>
              <a:t>The Canons of Rhetoric</a:t>
            </a:r>
            <a:endParaRPr lang="en-US" sz="1950" u="sng" dirty="0"/>
          </a:p>
          <a:p>
            <a:pPr marL="0" indent="0">
              <a:buNone/>
            </a:pPr>
            <a:r>
              <a:rPr lang="en-US" sz="1950" dirty="0" smtClean="0"/>
              <a:t>Invention </a:t>
            </a:r>
            <a:r>
              <a:rPr lang="en-US" sz="1950" dirty="0"/>
              <a:t>/ </a:t>
            </a:r>
            <a:r>
              <a:rPr lang="en-US" sz="1950" dirty="0" err="1" smtClean="0"/>
              <a:t>inventio</a:t>
            </a:r>
            <a:r>
              <a:rPr lang="en-US" sz="1950" dirty="0" smtClean="0"/>
              <a:t>  [creativity, originality]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r>
              <a:rPr lang="en-US" sz="1950" dirty="0"/>
              <a:t>Arrangement / </a:t>
            </a:r>
            <a:r>
              <a:rPr lang="en-US" sz="1950" dirty="0" err="1" smtClean="0"/>
              <a:t>dispositio</a:t>
            </a:r>
            <a:r>
              <a:rPr lang="en-US" sz="1950" dirty="0" smtClean="0"/>
              <a:t>  [organization of ideas]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r>
              <a:rPr lang="en-US" sz="1950" b="1" dirty="0"/>
              <a:t>Style / </a:t>
            </a:r>
            <a:r>
              <a:rPr lang="en-US" sz="1950" b="1" dirty="0" err="1" smtClean="0"/>
              <a:t>elocutio</a:t>
            </a:r>
            <a:r>
              <a:rPr lang="en-US" sz="1950" b="1" dirty="0" smtClean="0"/>
              <a:t>  [how you say things] </a:t>
            </a:r>
            <a:r>
              <a:rPr lang="en-US" sz="1950" b="1" dirty="0" smtClean="0">
                <a:sym typeface="Wingdings" panose="05000000000000000000" pitchFamily="2" charset="2"/>
              </a:rPr>
              <a:t> Relevant to LLL</a:t>
            </a:r>
            <a:endParaRPr lang="en-CA" b="1" dirty="0" smtClean="0">
              <a:effectLst/>
            </a:endParaRPr>
          </a:p>
          <a:p>
            <a:pPr marL="0" indent="0">
              <a:buNone/>
            </a:pPr>
            <a:r>
              <a:rPr lang="en-US" sz="1950" dirty="0"/>
              <a:t>Memory / </a:t>
            </a:r>
            <a:r>
              <a:rPr lang="en-US" sz="1950" dirty="0" err="1" smtClean="0"/>
              <a:t>memoria</a:t>
            </a:r>
            <a:r>
              <a:rPr lang="en-US" sz="1950" dirty="0" smtClean="0"/>
              <a:t>  [remember and quote]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r>
              <a:rPr lang="en-US" sz="1950" dirty="0"/>
              <a:t>Delivery / </a:t>
            </a:r>
            <a:r>
              <a:rPr lang="en-US" sz="1950" dirty="0" err="1" smtClean="0"/>
              <a:t>pronunciatio</a:t>
            </a:r>
            <a:r>
              <a:rPr lang="en-US" sz="1950" dirty="0" smtClean="0"/>
              <a:t>  [how well you recite/speak]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415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Copia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Erasmus, </a:t>
            </a:r>
            <a:r>
              <a:rPr lang="en-CA" i="1" dirty="0" smtClean="0"/>
              <a:t>De </a:t>
            </a:r>
            <a:r>
              <a:rPr lang="en-CA" i="1" dirty="0" err="1" smtClean="0"/>
              <a:t>Ultraque</a:t>
            </a:r>
            <a:r>
              <a:rPr lang="en-CA" i="1" dirty="0" smtClean="0"/>
              <a:t> </a:t>
            </a:r>
            <a:r>
              <a:rPr lang="en-CA" i="1" dirty="0" err="1" smtClean="0"/>
              <a:t>Verborum</a:t>
            </a:r>
            <a:r>
              <a:rPr lang="en-CA" i="1" dirty="0" smtClean="0"/>
              <a:t> ac </a:t>
            </a:r>
            <a:r>
              <a:rPr lang="en-CA" i="1" dirty="0" err="1" smtClean="0"/>
              <a:t>Rerum</a:t>
            </a:r>
            <a:r>
              <a:rPr lang="en-CA" i="1" dirty="0" smtClean="0"/>
              <a:t> </a:t>
            </a:r>
            <a:r>
              <a:rPr lang="en-CA" i="1" dirty="0" err="1" smtClean="0"/>
              <a:t>Copia</a:t>
            </a:r>
            <a:r>
              <a:rPr lang="en-CA" dirty="0" smtClean="0"/>
              <a:t> (</a:t>
            </a:r>
            <a:r>
              <a:rPr lang="en-CA" i="1" dirty="0" err="1" smtClean="0"/>
              <a:t>Copia</a:t>
            </a:r>
            <a:r>
              <a:rPr lang="en-CA" i="1" dirty="0" smtClean="0"/>
              <a:t>: Foundations of the Abundant Style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Ideal style of language: copious (abundant)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Famous for listing 195 different ways to say that</a:t>
            </a:r>
          </a:p>
          <a:p>
            <a:pPr marL="0" indent="0">
              <a:buNone/>
            </a:pPr>
            <a:r>
              <a:rPr lang="en-CA" dirty="0" smtClean="0"/>
              <a:t>liked someone's letter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0" y="3219450"/>
            <a:ext cx="2571750" cy="3638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4998"/>
            <a:ext cx="1718441" cy="24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4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George </a:t>
            </a:r>
            <a:r>
              <a:rPr lang="en-CA" dirty="0" err="1" smtClean="0"/>
              <a:t>Puttenham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i="1" dirty="0" smtClean="0"/>
              <a:t>The Arte of English </a:t>
            </a:r>
            <a:r>
              <a:rPr lang="en-CA" i="1" dirty="0" err="1" smtClean="0"/>
              <a:t>Poesie</a:t>
            </a:r>
            <a:r>
              <a:rPr lang="en-CA" dirty="0"/>
              <a:t> </a:t>
            </a:r>
            <a:r>
              <a:rPr lang="en-CA" dirty="0" smtClean="0"/>
              <a:t>(1589</a:t>
            </a:r>
            <a:r>
              <a:rPr lang="en-CA" dirty="0" smtClean="0"/>
              <a:t>)</a:t>
            </a:r>
          </a:p>
          <a:p>
            <a:pPr marL="0" indent="0">
              <a:buNone/>
            </a:pPr>
            <a:endParaRPr lang="en-CA" i="1" dirty="0"/>
          </a:p>
          <a:p>
            <a:pPr marL="0" indent="0">
              <a:buNone/>
            </a:pPr>
            <a:r>
              <a:rPr lang="en-CA" dirty="0" smtClean="0"/>
              <a:t>Book codified and gave English names</a:t>
            </a:r>
          </a:p>
          <a:p>
            <a:pPr marL="0" indent="0">
              <a:buNone/>
            </a:pPr>
            <a:r>
              <a:rPr lang="en-CA" dirty="0" smtClean="0"/>
              <a:t>to hundreds of rhetorical devices.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Note that it is published shortly before</a:t>
            </a:r>
          </a:p>
          <a:p>
            <a:pPr marL="0" indent="0">
              <a:buNone/>
            </a:pPr>
            <a:r>
              <a:rPr lang="en-CA" i="1" dirty="0" smtClean="0"/>
              <a:t>LLL</a:t>
            </a:r>
            <a:r>
              <a:rPr lang="en-CA" dirty="0" smtClean="0"/>
              <a:t> is written and performed.</a:t>
            </a:r>
            <a:endParaRPr lang="en-CA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990" b="6991"/>
          <a:stretch/>
        </p:blipFill>
        <p:spPr>
          <a:xfrm>
            <a:off x="4918366" y="549257"/>
            <a:ext cx="3806534" cy="575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5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Figures of Sound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[I've added pronunciations. The stressed syllable is underlined.]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337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Alliteration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repeating sounds (consonance </a:t>
            </a:r>
            <a:r>
              <a:rPr lang="en-US" dirty="0"/>
              <a:t>and assonance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Note: Look for repetition of sound on stressed syllables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Some </a:t>
            </a:r>
            <a:r>
              <a:rPr lang="en-CA" b="1" dirty="0" smtClean="0"/>
              <a:t>m</a:t>
            </a:r>
            <a:r>
              <a:rPr lang="en-CA" dirty="0" smtClean="0"/>
              <a:t>erry </a:t>
            </a:r>
            <a:r>
              <a:rPr lang="en-CA" b="1" dirty="0" smtClean="0"/>
              <a:t>m</a:t>
            </a:r>
            <a:r>
              <a:rPr lang="en-CA" dirty="0" smtClean="0"/>
              <a:t>ocking </a:t>
            </a:r>
            <a:r>
              <a:rPr lang="en-CA" dirty="0" smtClean="0">
                <a:solidFill>
                  <a:srgbClr val="FF0000"/>
                </a:solidFill>
              </a:rPr>
              <a:t>l</a:t>
            </a:r>
            <a:r>
              <a:rPr lang="en-CA" dirty="0" smtClean="0"/>
              <a:t>ord be</a:t>
            </a:r>
            <a:r>
              <a:rPr lang="en-CA" dirty="0" smtClean="0">
                <a:solidFill>
                  <a:srgbClr val="FF0000"/>
                </a:solidFill>
              </a:rPr>
              <a:t>l</a:t>
            </a:r>
            <a:r>
              <a:rPr lang="en-CA" dirty="0" smtClean="0"/>
              <a:t>ike. (Princess, 1.1)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[There are two examples of consonance in this line: on m and on l.]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8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Ploce</a:t>
            </a:r>
            <a:r>
              <a:rPr lang="en-CA" dirty="0" smtClean="0"/>
              <a:t> [</a:t>
            </a:r>
            <a:r>
              <a:rPr lang="en-CA" u="sng" dirty="0" err="1" smtClean="0"/>
              <a:t>ploh</a:t>
            </a:r>
            <a:r>
              <a:rPr lang="en-CA" dirty="0" smtClean="0"/>
              <a:t>-key]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the </a:t>
            </a:r>
            <a:r>
              <a:rPr lang="en-US" dirty="0"/>
              <a:t>insistent repetition of a word within the same line or </a:t>
            </a:r>
            <a:r>
              <a:rPr lang="en-US" dirty="0" smtClean="0"/>
              <a:t>phrase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O </a:t>
            </a:r>
            <a:r>
              <a:rPr lang="en-CA" dirty="0" smtClean="0"/>
              <a:t>sir, </a:t>
            </a:r>
            <a:r>
              <a:rPr lang="en-CA" dirty="0" smtClean="0">
                <a:solidFill>
                  <a:srgbClr val="FF0000"/>
                </a:solidFill>
              </a:rPr>
              <a:t>plantain</a:t>
            </a:r>
            <a:r>
              <a:rPr lang="en-CA" dirty="0" smtClean="0"/>
              <a:t>, a plain </a:t>
            </a:r>
            <a:r>
              <a:rPr lang="en-CA" dirty="0" smtClean="0">
                <a:solidFill>
                  <a:srgbClr val="FF0000"/>
                </a:solidFill>
              </a:rPr>
              <a:t>plantain</a:t>
            </a:r>
            <a:r>
              <a:rPr lang="en-CA" dirty="0" smtClean="0"/>
              <a:t>. No </a:t>
            </a:r>
            <a:r>
              <a:rPr lang="en-CA" dirty="0" err="1" smtClean="0"/>
              <a:t>l'envoi</a:t>
            </a:r>
            <a:r>
              <a:rPr lang="en-CA" dirty="0" smtClean="0"/>
              <a:t>, no </a:t>
            </a:r>
            <a:r>
              <a:rPr lang="en-CA" dirty="0" err="1" smtClean="0"/>
              <a:t>l'envoi</a:t>
            </a:r>
            <a:r>
              <a:rPr lang="en-CA" dirty="0" smtClean="0"/>
              <a:t>, no salve, sir, but a </a:t>
            </a:r>
            <a:r>
              <a:rPr lang="en-CA" dirty="0" smtClean="0">
                <a:solidFill>
                  <a:srgbClr val="FF0000"/>
                </a:solidFill>
              </a:rPr>
              <a:t>plantain</a:t>
            </a:r>
            <a:r>
              <a:rPr lang="en-CA" dirty="0"/>
              <a:t>.</a:t>
            </a:r>
            <a:r>
              <a:rPr lang="en-CA" dirty="0" smtClean="0"/>
              <a:t> (</a:t>
            </a:r>
            <a:r>
              <a:rPr lang="en-CA" dirty="0" err="1" smtClean="0"/>
              <a:t>Costard</a:t>
            </a:r>
            <a:r>
              <a:rPr lang="en-CA" dirty="0" smtClean="0"/>
              <a:t>, 3.1.72)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[There's also paronomasia on plain/</a:t>
            </a:r>
            <a:r>
              <a:rPr lang="en-CA" dirty="0" err="1" smtClean="0"/>
              <a:t>plaintain</a:t>
            </a:r>
            <a:r>
              <a:rPr lang="en-CA" dirty="0" smtClean="0"/>
              <a:t> and </a:t>
            </a:r>
            <a:r>
              <a:rPr lang="en-CA" dirty="0" err="1" smtClean="0"/>
              <a:t>ploce</a:t>
            </a:r>
            <a:r>
              <a:rPr lang="en-CA" dirty="0" smtClean="0"/>
              <a:t> on </a:t>
            </a:r>
            <a:r>
              <a:rPr lang="en-CA" dirty="0" err="1" smtClean="0"/>
              <a:t>l'envoi</a:t>
            </a:r>
            <a:r>
              <a:rPr lang="en-CA" dirty="0" smtClean="0"/>
              <a:t>.]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63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Epizeuxis</a:t>
            </a:r>
            <a:r>
              <a:rPr lang="en-CA" dirty="0" smtClean="0"/>
              <a:t> [eh-pee-</a:t>
            </a:r>
            <a:r>
              <a:rPr lang="en-CA" u="sng" dirty="0" err="1" smtClean="0"/>
              <a:t>zook</a:t>
            </a:r>
            <a:r>
              <a:rPr lang="en-CA" dirty="0" smtClean="0"/>
              <a:t>-sis]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“an intensified form of </a:t>
            </a:r>
            <a:r>
              <a:rPr lang="en-US" dirty="0" err="1"/>
              <a:t>ploce</a:t>
            </a:r>
            <a:r>
              <a:rPr lang="en-US" dirty="0"/>
              <a:t>, repeating the word without another intervening word” </a:t>
            </a:r>
            <a:r>
              <a:rPr lang="en-US" dirty="0" smtClean="0"/>
              <a:t>(Bevington)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Puttenham</a:t>
            </a:r>
            <a:r>
              <a:rPr lang="en-US" dirty="0" smtClean="0"/>
              <a:t> calls it the “cuckoo spell.”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Cuckold, cuckold, cuckold! (Ford, </a:t>
            </a:r>
            <a:r>
              <a:rPr lang="en-US" i="1" dirty="0"/>
              <a:t>MWW</a:t>
            </a:r>
            <a:r>
              <a:rPr lang="en-US" dirty="0"/>
              <a:t> 2.2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Never, never, never, never, never (Lear)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82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Parison</a:t>
            </a:r>
            <a:r>
              <a:rPr lang="en-CA" dirty="0" smtClean="0"/>
              <a:t> [pear-</a:t>
            </a:r>
            <a:r>
              <a:rPr lang="en-CA" u="sng" dirty="0" err="1" smtClean="0"/>
              <a:t>i</a:t>
            </a:r>
            <a:r>
              <a:rPr lang="en-CA" dirty="0" smtClean="0"/>
              <a:t>-</a:t>
            </a:r>
            <a:r>
              <a:rPr lang="en-CA" dirty="0" err="1" smtClean="0"/>
              <a:t>zon</a:t>
            </a:r>
            <a:r>
              <a:rPr lang="en-CA" dirty="0" smtClean="0"/>
              <a:t>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“symmetrical </a:t>
            </a:r>
            <a:r>
              <a:rPr lang="en-US" dirty="0"/>
              <a:t>repetition of words in grammatically parallel phrases” </a:t>
            </a:r>
            <a:r>
              <a:rPr lang="en-US" dirty="0" smtClean="0"/>
              <a:t>(Bevington)</a:t>
            </a:r>
            <a:endParaRPr lang="en-CA" dirty="0"/>
          </a:p>
          <a:p>
            <a:pPr marL="0" indent="0">
              <a:buNone/>
            </a:pPr>
            <a:r>
              <a:rPr lang="en-US" dirty="0" err="1" smtClean="0"/>
              <a:t>Puttenham</a:t>
            </a:r>
            <a:r>
              <a:rPr lang="en-US" dirty="0" smtClean="0"/>
              <a:t> calls it “the </a:t>
            </a:r>
            <a:r>
              <a:rPr lang="en-US" dirty="0"/>
              <a:t>figure of </a:t>
            </a:r>
            <a:r>
              <a:rPr lang="en-US" dirty="0" smtClean="0"/>
              <a:t>even."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e </a:t>
            </a:r>
            <a:r>
              <a:rPr lang="en-US" dirty="0">
                <a:solidFill>
                  <a:srgbClr val="FF0000"/>
                </a:solidFill>
              </a:rPr>
              <a:t>hath not </a:t>
            </a:r>
            <a:r>
              <a:rPr lang="en-US" dirty="0"/>
              <a:t>eat paper, as it were; </a:t>
            </a:r>
            <a:r>
              <a:rPr lang="en-US" dirty="0">
                <a:solidFill>
                  <a:srgbClr val="FF0000"/>
                </a:solidFill>
              </a:rPr>
              <a:t>he hath not</a:t>
            </a:r>
            <a:r>
              <a:rPr lang="en-US" dirty="0"/>
              <a:t> drunk </a:t>
            </a:r>
            <a:r>
              <a:rPr lang="en-US" dirty="0" smtClean="0"/>
              <a:t>ink. </a:t>
            </a:r>
            <a:r>
              <a:rPr lang="en-US" dirty="0"/>
              <a:t>(Nathaniel, 4.2.25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["eat paper" and "drunk ink" are grammatically parallel. Note that "eat" is the past participle of "to eat" in early modern English; it's pronounced "et."]</a:t>
            </a:r>
            <a:endParaRPr lang="en-CA" dirty="0"/>
          </a:p>
          <a:p>
            <a:pPr marL="0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982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Isocolon</a:t>
            </a:r>
            <a:r>
              <a:rPr lang="en-CA" dirty="0" smtClean="0"/>
              <a:t> [eye-</a:t>
            </a:r>
            <a:r>
              <a:rPr lang="en-CA" u="sng" dirty="0" smtClean="0"/>
              <a:t>zo</a:t>
            </a:r>
            <a:r>
              <a:rPr lang="en-CA" dirty="0" smtClean="0"/>
              <a:t>-co-</a:t>
            </a:r>
            <a:r>
              <a:rPr lang="en-CA" dirty="0" err="1" smtClean="0"/>
              <a:t>lon</a:t>
            </a:r>
            <a:r>
              <a:rPr lang="en-CA" dirty="0" smtClean="0"/>
              <a:t>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symmetrical </a:t>
            </a:r>
            <a:r>
              <a:rPr lang="en-US" dirty="0"/>
              <a:t>repetition of sounds and words in phrases of </a:t>
            </a:r>
            <a:r>
              <a:rPr lang="en-US" b="1" dirty="0"/>
              <a:t>equal length</a:t>
            </a:r>
            <a:r>
              <a:rPr lang="en-US" dirty="0"/>
              <a:t>” </a:t>
            </a:r>
            <a:r>
              <a:rPr lang="en-US" dirty="0" smtClean="0"/>
              <a:t>(Bevington)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</a:t>
            </a:r>
            <a:r>
              <a:rPr lang="en-US" dirty="0" err="1" smtClean="0"/>
              <a:t>isocolon</a:t>
            </a:r>
            <a:r>
              <a:rPr lang="en-US" dirty="0" smtClean="0"/>
              <a:t> </a:t>
            </a:r>
            <a:r>
              <a:rPr lang="en-US" dirty="0"/>
              <a:t>is usually  an instance of </a:t>
            </a:r>
            <a:r>
              <a:rPr lang="en-US" b="1" dirty="0" err="1"/>
              <a:t>parison</a:t>
            </a:r>
            <a:r>
              <a:rPr lang="en-US" dirty="0"/>
              <a:t> as </a:t>
            </a:r>
            <a:r>
              <a:rPr lang="en-US" dirty="0" smtClean="0"/>
              <a:t>well. If they are of equal length, they are almost always grammatically parallel as well.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study </a:t>
            </a:r>
            <a:r>
              <a:rPr lang="en-US" dirty="0">
                <a:solidFill>
                  <a:srgbClr val="FF0000"/>
                </a:solidFill>
              </a:rPr>
              <a:t>where </a:t>
            </a:r>
            <a:r>
              <a:rPr lang="en-US" dirty="0"/>
              <a:t>I well may dine </a:t>
            </a:r>
            <a:r>
              <a:rPr lang="en-US" dirty="0" smtClean="0"/>
              <a:t>[…] </a:t>
            </a:r>
            <a:r>
              <a:rPr lang="en-US" dirty="0">
                <a:solidFill>
                  <a:srgbClr val="FF0000"/>
                </a:solidFill>
              </a:rPr>
              <a:t>study where </a:t>
            </a:r>
            <a:r>
              <a:rPr lang="en-US" dirty="0"/>
              <a:t>to meet some mistress </a:t>
            </a:r>
            <a:r>
              <a:rPr lang="en-US" dirty="0" smtClean="0"/>
              <a:t>fine </a:t>
            </a:r>
            <a:r>
              <a:rPr lang="en-US" dirty="0" smtClean="0"/>
              <a:t>(</a:t>
            </a:r>
            <a:r>
              <a:rPr lang="en-US" dirty="0" err="1" smtClean="0"/>
              <a:t>Berowne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Or for</a:t>
            </a:r>
            <a:r>
              <a:rPr lang="en-US" dirty="0"/>
              <a:t> love’s </a:t>
            </a:r>
            <a:r>
              <a:rPr lang="en-US" dirty="0">
                <a:solidFill>
                  <a:srgbClr val="FF0000"/>
                </a:solidFill>
              </a:rPr>
              <a:t>sake</a:t>
            </a:r>
            <a:r>
              <a:rPr lang="en-US" dirty="0"/>
              <a:t>, a word that loves all men,</a:t>
            </a:r>
            <a:endParaRPr lang="en-CA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Or for </a:t>
            </a:r>
            <a:r>
              <a:rPr lang="en-US" dirty="0"/>
              <a:t>men’s </a:t>
            </a:r>
            <a:r>
              <a:rPr lang="en-US" dirty="0">
                <a:solidFill>
                  <a:srgbClr val="FF0000"/>
                </a:solidFill>
              </a:rPr>
              <a:t>sake</a:t>
            </a:r>
            <a:r>
              <a:rPr lang="en-US" dirty="0"/>
              <a:t>, the authors of these women,</a:t>
            </a:r>
            <a:endParaRPr lang="en-CA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Or</a:t>
            </a:r>
            <a:r>
              <a:rPr lang="en-US" dirty="0"/>
              <a:t> women’s </a:t>
            </a:r>
            <a:r>
              <a:rPr lang="en-US" dirty="0">
                <a:solidFill>
                  <a:srgbClr val="FF0000"/>
                </a:solidFill>
              </a:rPr>
              <a:t>sake</a:t>
            </a:r>
            <a:r>
              <a:rPr lang="en-US" dirty="0"/>
              <a:t>, by whom we men are men.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(4.3.332-34)</a:t>
            </a:r>
            <a:endParaRPr lang="en-CA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Extreme example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B: </a:t>
            </a:r>
            <a:r>
              <a:rPr lang="en-US" dirty="0">
                <a:solidFill>
                  <a:srgbClr val="FF0000"/>
                </a:solidFill>
              </a:rPr>
              <a:t>Did not I dance with you in Brabant once?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R: </a:t>
            </a:r>
            <a:r>
              <a:rPr lang="en-US" dirty="0">
                <a:solidFill>
                  <a:srgbClr val="FF0000"/>
                </a:solidFill>
              </a:rPr>
              <a:t>Did not I dance with you in Brabant once?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Figures of sense and sound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Anaphora [ah-</a:t>
            </a:r>
            <a:r>
              <a:rPr lang="en-CA" u="sng" dirty="0" err="1" smtClean="0"/>
              <a:t>na</a:t>
            </a:r>
            <a:r>
              <a:rPr lang="en-CA" dirty="0" smtClean="0"/>
              <a:t>-for-a]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“symmetrical repetition of a word at the beginning of a sequence of clauses” </a:t>
            </a:r>
            <a:r>
              <a:rPr lang="en-US" dirty="0" smtClean="0"/>
              <a:t>(Bevington). </a:t>
            </a:r>
          </a:p>
          <a:p>
            <a:pPr marL="0" indent="0">
              <a:buNone/>
            </a:pPr>
            <a:r>
              <a:rPr lang="en-US" dirty="0" smtClean="0"/>
              <a:t>Note: </a:t>
            </a:r>
            <a:r>
              <a:rPr lang="en-US" dirty="0" smtClean="0"/>
              <a:t>Often </a:t>
            </a:r>
            <a:r>
              <a:rPr lang="en-US" dirty="0"/>
              <a:t>used in lists and catalogues.</a:t>
            </a: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US" dirty="0"/>
              <a:t>Sweet lords, sweet lovers. (4.3.210)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35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Hyperbaton [</a:t>
            </a:r>
            <a:r>
              <a:rPr lang="en-CA" dirty="0" err="1" smtClean="0"/>
              <a:t>hy</a:t>
            </a:r>
            <a:r>
              <a:rPr lang="en-CA" dirty="0" smtClean="0"/>
              <a:t>-per-</a:t>
            </a:r>
            <a:r>
              <a:rPr lang="en-CA" u="sng" dirty="0" smtClean="0"/>
              <a:t>bait</a:t>
            </a:r>
            <a:r>
              <a:rPr lang="en-CA" dirty="0" smtClean="0"/>
              <a:t>-on]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Words </a:t>
            </a:r>
            <a:r>
              <a:rPr lang="en-US" dirty="0"/>
              <a:t>in a sentence or clause out of the usual order (O-V-S, for instance).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Notes: </a:t>
            </a:r>
            <a:r>
              <a:rPr lang="en-US" dirty="0" smtClean="0"/>
              <a:t>Suggests </a:t>
            </a:r>
            <a:r>
              <a:rPr lang="en-US" dirty="0"/>
              <a:t>a kind of “learnedness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Green indeed is the color of lovers. (1.2.83, instead of the normal S-V-O order of “The color of lovers is green”)</a:t>
            </a: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Right you are. [Common phrase]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Anything by </a:t>
            </a:r>
            <a:r>
              <a:rPr lang="en-CA" dirty="0" smtClean="0"/>
              <a:t>Yoda: Teach you I will.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830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 dirty="0" err="1" smtClean="0"/>
              <a:t>Antimetabole</a:t>
            </a:r>
            <a:r>
              <a:rPr lang="en-CA" sz="2400" dirty="0" smtClean="0"/>
              <a:t> [an-</a:t>
            </a:r>
            <a:r>
              <a:rPr lang="en-CA" sz="2400" u="sng" dirty="0" smtClean="0"/>
              <a:t>tee</a:t>
            </a:r>
            <a:r>
              <a:rPr lang="en-CA" sz="2400" dirty="0" smtClean="0"/>
              <a:t>-me-</a:t>
            </a:r>
            <a:r>
              <a:rPr lang="en-CA" sz="2400" u="sng" dirty="0" err="1" smtClean="0"/>
              <a:t>tah</a:t>
            </a:r>
            <a:r>
              <a:rPr lang="en-CA" sz="2400" dirty="0" smtClean="0"/>
              <a:t>-bow-lee]</a:t>
            </a:r>
            <a:r>
              <a:rPr lang="en-CA" sz="2400" dirty="0" smtClean="0"/>
              <a:t>, hyperbaton [hi-per-</a:t>
            </a:r>
            <a:r>
              <a:rPr lang="en-CA" sz="2400" u="sng" dirty="0" smtClean="0"/>
              <a:t>bait</a:t>
            </a:r>
            <a:r>
              <a:rPr lang="en-CA" sz="2400" dirty="0" smtClean="0"/>
              <a:t>-on], chiasmus [kai-</a:t>
            </a:r>
            <a:r>
              <a:rPr lang="en-CA" sz="2400" u="sng" dirty="0" err="1" smtClean="0"/>
              <a:t>az</a:t>
            </a:r>
            <a:r>
              <a:rPr lang="en-CA" sz="2400" dirty="0" smtClean="0"/>
              <a:t>-</a:t>
            </a:r>
            <a:r>
              <a:rPr lang="en-CA" sz="2400" dirty="0" err="1" smtClean="0"/>
              <a:t>mus</a:t>
            </a:r>
            <a:r>
              <a:rPr lang="en-CA" sz="2400" dirty="0" smtClean="0"/>
              <a:t>], antistrophe [an-</a:t>
            </a:r>
            <a:r>
              <a:rPr lang="en-CA" sz="2400" u="sng" dirty="0" smtClean="0"/>
              <a:t>tis</a:t>
            </a:r>
            <a:r>
              <a:rPr lang="en-CA" sz="2400" dirty="0" smtClean="0"/>
              <a:t>-</a:t>
            </a:r>
            <a:r>
              <a:rPr lang="en-CA" sz="2400" dirty="0" err="1" smtClean="0"/>
              <a:t>tro</a:t>
            </a:r>
            <a:r>
              <a:rPr lang="en-CA" sz="2400" dirty="0" smtClean="0"/>
              <a:t>-fee]</a:t>
            </a:r>
            <a:endParaRPr lang="en-C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“symmetrical </a:t>
            </a:r>
            <a:r>
              <a:rPr lang="en-US" dirty="0"/>
              <a:t>repetition of words in inverted order” </a:t>
            </a:r>
            <a:r>
              <a:rPr lang="en-US" dirty="0" smtClean="0"/>
              <a:t>(Bevington).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A </a:t>
            </a:r>
            <a:r>
              <a:rPr lang="en-US" dirty="0" smtClean="0"/>
              <a:t>common </a:t>
            </a:r>
            <a:r>
              <a:rPr lang="en-US" dirty="0"/>
              <a:t>device in “games of wit” (tossing back the words in a new order, often to contradict or challenge the first speaker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B: How </a:t>
            </a:r>
            <a:r>
              <a:rPr lang="en-US" dirty="0" smtClean="0">
                <a:solidFill>
                  <a:srgbClr val="FF0000"/>
                </a:solidFill>
              </a:rPr>
              <a:t>low</a:t>
            </a:r>
            <a:r>
              <a:rPr lang="en-US" dirty="0" smtClean="0"/>
              <a:t> </a:t>
            </a:r>
            <a:r>
              <a:rPr lang="en-US" dirty="0" err="1" smtClean="0"/>
              <a:t>soever</a:t>
            </a:r>
            <a:r>
              <a:rPr lang="en-US" dirty="0" smtClean="0"/>
              <a:t> the matter, I hope in God for </a:t>
            </a:r>
            <a:r>
              <a:rPr lang="en-US" dirty="0" smtClean="0">
                <a:solidFill>
                  <a:srgbClr val="FF0000"/>
                </a:solidFill>
              </a:rPr>
              <a:t>high</a:t>
            </a:r>
            <a:r>
              <a:rPr lang="en-US" dirty="0" smtClean="0"/>
              <a:t> words.</a:t>
            </a:r>
          </a:p>
          <a:p>
            <a:pPr marL="0" indent="0">
              <a:buNone/>
            </a:pPr>
            <a:r>
              <a:rPr lang="en-US" dirty="0" smtClean="0"/>
              <a:t>L: A </a:t>
            </a:r>
            <a:r>
              <a:rPr lang="en-US" dirty="0" smtClean="0">
                <a:solidFill>
                  <a:srgbClr val="FF0000"/>
                </a:solidFill>
              </a:rPr>
              <a:t>high</a:t>
            </a:r>
            <a:r>
              <a:rPr lang="en-US" dirty="0" smtClean="0"/>
              <a:t> hope for a </a:t>
            </a:r>
            <a:r>
              <a:rPr lang="en-US" dirty="0" smtClean="0">
                <a:solidFill>
                  <a:srgbClr val="FF0000"/>
                </a:solidFill>
              </a:rPr>
              <a:t>low</a:t>
            </a:r>
            <a:r>
              <a:rPr lang="en-US" dirty="0" smtClean="0"/>
              <a:t> heaven. (1.1.190-92)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Mote: All hail, the richest </a:t>
            </a:r>
            <a:r>
              <a:rPr lang="en-US" dirty="0" smtClean="0">
                <a:solidFill>
                  <a:srgbClr val="FF0000"/>
                </a:solidFill>
              </a:rPr>
              <a:t>beauties</a:t>
            </a:r>
            <a:r>
              <a:rPr lang="en-US" dirty="0" smtClean="0"/>
              <a:t> on the earth!</a:t>
            </a:r>
          </a:p>
          <a:p>
            <a:pPr marL="0" indent="0">
              <a:buNone/>
            </a:pPr>
            <a:r>
              <a:rPr lang="en-US" dirty="0" err="1" smtClean="0"/>
              <a:t>Boyet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Beauties</a:t>
            </a:r>
            <a:r>
              <a:rPr lang="en-US" dirty="0" smtClean="0"/>
              <a:t> no richer than rich taffeta. (5.2.158-59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[richest/richer is an example of </a:t>
            </a:r>
            <a:r>
              <a:rPr lang="en-US" b="1" dirty="0" err="1" smtClean="0"/>
              <a:t>adnominatio</a:t>
            </a:r>
            <a:r>
              <a:rPr lang="en-US" dirty="0" smtClean="0"/>
              <a:t>]</a:t>
            </a:r>
            <a:endParaRPr lang="en-US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615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Antimetabole</a:t>
            </a:r>
            <a:r>
              <a:rPr lang="en-CA" dirty="0" smtClean="0"/>
              <a:t>, cont.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Or for love’s sake, a word that loves all </a:t>
            </a:r>
            <a:r>
              <a:rPr lang="en-US" dirty="0" smtClean="0">
                <a:solidFill>
                  <a:srgbClr val="FF0000"/>
                </a:solidFill>
              </a:rPr>
              <a:t>men</a:t>
            </a:r>
            <a:r>
              <a:rPr lang="en-US" dirty="0" smtClean="0"/>
              <a:t>,</a:t>
            </a:r>
            <a:endParaRPr lang="en-CA" dirty="0" smtClean="0"/>
          </a:p>
          <a:p>
            <a:pPr marL="0" indent="0">
              <a:buNone/>
            </a:pPr>
            <a:r>
              <a:rPr lang="en-US" dirty="0" smtClean="0"/>
              <a:t>Or for </a:t>
            </a:r>
            <a:r>
              <a:rPr lang="en-US" dirty="0" smtClean="0">
                <a:solidFill>
                  <a:srgbClr val="FF0000"/>
                </a:solidFill>
              </a:rPr>
              <a:t>men</a:t>
            </a:r>
            <a:r>
              <a:rPr lang="en-US" dirty="0" smtClean="0"/>
              <a:t>’s sake, the authors of these </a:t>
            </a:r>
            <a:r>
              <a:rPr lang="en-US" dirty="0" smtClean="0">
                <a:solidFill>
                  <a:srgbClr val="FF0000"/>
                </a:solidFill>
              </a:rPr>
              <a:t>women</a:t>
            </a:r>
            <a:r>
              <a:rPr lang="en-US" dirty="0" smtClean="0"/>
              <a:t>,</a:t>
            </a:r>
            <a:endParaRPr lang="en-CA" dirty="0" smtClean="0"/>
          </a:p>
          <a:p>
            <a:pPr marL="0" indent="0">
              <a:buNone/>
            </a:pPr>
            <a:r>
              <a:rPr lang="en-US" dirty="0" smtClean="0"/>
              <a:t>Or </a:t>
            </a:r>
            <a:r>
              <a:rPr lang="en-US" dirty="0" smtClean="0">
                <a:solidFill>
                  <a:srgbClr val="FF0000"/>
                </a:solidFill>
              </a:rPr>
              <a:t>women</a:t>
            </a:r>
            <a:r>
              <a:rPr lang="en-US" dirty="0" smtClean="0"/>
              <a:t>’s sake, by whom we </a:t>
            </a:r>
            <a:r>
              <a:rPr lang="en-US" dirty="0" smtClean="0">
                <a:solidFill>
                  <a:srgbClr val="FF0000"/>
                </a:solidFill>
              </a:rPr>
              <a:t>men</a:t>
            </a:r>
            <a:r>
              <a:rPr lang="en-US" dirty="0" smtClean="0"/>
              <a:t> are men.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49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Apostrophe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address </a:t>
            </a:r>
            <a:r>
              <a:rPr lang="en-US" dirty="0"/>
              <a:t>to an absent person or </a:t>
            </a:r>
            <a:r>
              <a:rPr lang="en-US" dirty="0" smtClean="0"/>
              <a:t>thing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Adieu valor, rust rapier, be still drum</a:t>
            </a:r>
            <a:r>
              <a:rPr lang="en-US" dirty="0"/>
              <a:t>, for your manager is in love; yea, he </a:t>
            </a:r>
            <a:r>
              <a:rPr lang="en-US" dirty="0" err="1"/>
              <a:t>loveth</a:t>
            </a:r>
            <a:r>
              <a:rPr lang="en-US" dirty="0"/>
              <a:t>. </a:t>
            </a:r>
            <a:r>
              <a:rPr lang="en-US" dirty="0">
                <a:solidFill>
                  <a:srgbClr val="FF0000"/>
                </a:solidFill>
              </a:rPr>
              <a:t>Assist me, some extemporal god of rhyme</a:t>
            </a:r>
            <a:r>
              <a:rPr lang="en-US" dirty="0"/>
              <a:t>, for I am sure I shall turn sonnet. (</a:t>
            </a:r>
            <a:r>
              <a:rPr lang="en-US" dirty="0" err="1"/>
              <a:t>Armado</a:t>
            </a:r>
            <a:r>
              <a:rPr lang="en-US" dirty="0"/>
              <a:t>, 1.2.173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[He apostrophizes valor (an abstract concept), his rapier and drum (inanimate objects), and a deity.]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63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Adnominatio</a:t>
            </a:r>
            <a:r>
              <a:rPr lang="en-CA" dirty="0" smtClean="0"/>
              <a:t> [ad-</a:t>
            </a:r>
            <a:r>
              <a:rPr lang="en-CA" u="sng" dirty="0" smtClean="0"/>
              <a:t>nom</a:t>
            </a:r>
            <a:r>
              <a:rPr lang="en-CA" dirty="0" smtClean="0"/>
              <a:t>-in-</a:t>
            </a:r>
            <a:r>
              <a:rPr lang="en-CA" u="sng" dirty="0" smtClean="0"/>
              <a:t>at</a:t>
            </a:r>
            <a:r>
              <a:rPr lang="en-CA" dirty="0" smtClean="0"/>
              <a:t>-</a:t>
            </a:r>
            <a:r>
              <a:rPr lang="en-CA" dirty="0" err="1" smtClean="0"/>
              <a:t>ee</a:t>
            </a:r>
            <a:r>
              <a:rPr lang="en-CA" dirty="0" smtClean="0"/>
              <a:t>-oh]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 smtClean="0"/>
              <a:t>use </a:t>
            </a:r>
            <a:r>
              <a:rPr lang="en-US" dirty="0"/>
              <a:t>of a root word in two different grammatical </a:t>
            </a:r>
            <a:r>
              <a:rPr lang="en-US" dirty="0" smtClean="0"/>
              <a:t>forms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He </a:t>
            </a:r>
            <a:r>
              <a:rPr lang="en-US" dirty="0">
                <a:solidFill>
                  <a:srgbClr val="FF0000"/>
                </a:solidFill>
              </a:rPr>
              <a:t>weeds</a:t>
            </a:r>
            <a:r>
              <a:rPr lang="en-US" dirty="0"/>
              <a:t> the corn, and still lets grow the </a:t>
            </a:r>
            <a:r>
              <a:rPr lang="en-US" dirty="0">
                <a:solidFill>
                  <a:srgbClr val="FF0000"/>
                </a:solidFill>
              </a:rPr>
              <a:t>weeding</a:t>
            </a:r>
            <a:r>
              <a:rPr lang="en-US" dirty="0"/>
              <a:t>. (1.1.96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dirty="0" smtClean="0">
                <a:solidFill>
                  <a:srgbClr val="FF0000"/>
                </a:solidFill>
              </a:rPr>
              <a:t>hear</a:t>
            </a:r>
            <a:r>
              <a:rPr lang="en-US" dirty="0" smtClean="0"/>
              <a:t>, or forbear </a:t>
            </a:r>
            <a:r>
              <a:rPr lang="en-US" dirty="0" smtClean="0">
                <a:solidFill>
                  <a:srgbClr val="FF0000"/>
                </a:solidFill>
              </a:rPr>
              <a:t>hearing</a:t>
            </a:r>
            <a:r>
              <a:rPr lang="en-US" dirty="0" smtClean="0"/>
              <a:t>? (</a:t>
            </a:r>
            <a:r>
              <a:rPr lang="en-US" dirty="0" err="1" smtClean="0"/>
              <a:t>Berowne</a:t>
            </a:r>
            <a:r>
              <a:rPr lang="en-US" dirty="0" smtClean="0"/>
              <a:t>, 1.1.192)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41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Paronomasia [pa-</a:t>
            </a:r>
            <a:r>
              <a:rPr lang="en-CA" u="sng" dirty="0" err="1" smtClean="0"/>
              <a:t>ron</a:t>
            </a:r>
            <a:r>
              <a:rPr lang="en-CA" dirty="0" smtClean="0"/>
              <a:t>-oh-mass-</a:t>
            </a:r>
            <a:r>
              <a:rPr lang="en-CA" u="sng" dirty="0" err="1" smtClean="0"/>
              <a:t>ee</a:t>
            </a:r>
            <a:r>
              <a:rPr lang="en-CA" dirty="0" smtClean="0"/>
              <a:t>-a]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 smtClean="0"/>
              <a:t>use </a:t>
            </a:r>
            <a:r>
              <a:rPr lang="en-US" dirty="0"/>
              <a:t>of a similar-sounding word with a different </a:t>
            </a:r>
            <a:r>
              <a:rPr lang="en-US" dirty="0" smtClean="0"/>
              <a:t>meaning</a:t>
            </a:r>
          </a:p>
          <a:p>
            <a:pPr marL="0" indent="0">
              <a:buNone/>
            </a:pPr>
            <a:r>
              <a:rPr lang="en-US" dirty="0" smtClean="0"/>
              <a:t>Note</a:t>
            </a:r>
            <a:r>
              <a:rPr lang="en-US" dirty="0" smtClean="0"/>
              <a:t>: It's a type of pun, but </a:t>
            </a:r>
            <a:r>
              <a:rPr lang="en-US" dirty="0" smtClean="0"/>
              <a:t>the term </a:t>
            </a:r>
            <a:r>
              <a:rPr lang="en-US" i="1" dirty="0" smtClean="0"/>
              <a:t>pun</a:t>
            </a:r>
            <a:r>
              <a:rPr lang="en-US" dirty="0" smtClean="0"/>
              <a:t> was not coined until the late </a:t>
            </a:r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C.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Armado</a:t>
            </a:r>
            <a:r>
              <a:rPr lang="en-US" dirty="0" smtClean="0"/>
              <a:t>: I love not to be </a:t>
            </a:r>
            <a:r>
              <a:rPr lang="en-US" dirty="0" smtClean="0">
                <a:solidFill>
                  <a:srgbClr val="FF0000"/>
                </a:solidFill>
              </a:rPr>
              <a:t>crossed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Moth: He speaks the mere contrary: </a:t>
            </a:r>
            <a:r>
              <a:rPr lang="en-US" dirty="0" smtClean="0">
                <a:solidFill>
                  <a:srgbClr val="FF0000"/>
                </a:solidFill>
              </a:rPr>
              <a:t>crosses</a:t>
            </a:r>
            <a:r>
              <a:rPr lang="en-US" dirty="0" smtClean="0"/>
              <a:t> love not him. (1.2.32)</a:t>
            </a:r>
          </a:p>
          <a:p>
            <a:pPr marL="0" indent="0">
              <a:buNone/>
            </a:pPr>
            <a:endParaRPr lang="en-US" dirty="0" smtClean="0"/>
          </a:p>
          <a:p>
            <a:pPr marL="342900" lvl="1" indent="0">
              <a:buNone/>
            </a:pPr>
            <a:r>
              <a:rPr lang="en-US" sz="1300" dirty="0" smtClean="0"/>
              <a:t>[English coins had crosses on the reverse, so they were</a:t>
            </a:r>
          </a:p>
          <a:p>
            <a:pPr marL="342900" lvl="1" indent="0">
              <a:buNone/>
            </a:pPr>
            <a:r>
              <a:rPr lang="en-US" sz="1300" dirty="0" err="1" smtClean="0"/>
              <a:t>synecdochically</a:t>
            </a:r>
            <a:r>
              <a:rPr lang="en-US" sz="1300" dirty="0" smtClean="0"/>
              <a:t> called "crosses."]</a:t>
            </a:r>
            <a:endParaRPr lang="en-US" sz="13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Indeed</a:t>
            </a:r>
            <a:r>
              <a:rPr lang="en-US" dirty="0"/>
              <a:t>, I am in the </a:t>
            </a:r>
            <a:r>
              <a:rPr lang="en-US" dirty="0">
                <a:solidFill>
                  <a:srgbClr val="FF0000"/>
                </a:solidFill>
              </a:rPr>
              <a:t>waist</a:t>
            </a:r>
            <a:r>
              <a:rPr lang="en-US" dirty="0"/>
              <a:t> two yards about. But I am now about </a:t>
            </a:r>
            <a:r>
              <a:rPr lang="en-US" dirty="0" smtClean="0"/>
              <a:t>to </a:t>
            </a:r>
            <a:r>
              <a:rPr lang="en-US" dirty="0">
                <a:solidFill>
                  <a:srgbClr val="FF0000"/>
                </a:solidFill>
              </a:rPr>
              <a:t>waste</a:t>
            </a:r>
            <a:r>
              <a:rPr lang="en-US" dirty="0"/>
              <a:t>. (Falstaff in </a:t>
            </a:r>
            <a:r>
              <a:rPr lang="en-US" i="1" dirty="0"/>
              <a:t>MWW</a:t>
            </a:r>
            <a:r>
              <a:rPr lang="en-US" dirty="0"/>
              <a:t>, 1.3.39-40)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689" y="3900055"/>
            <a:ext cx="1828799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Antanaclesis</a:t>
            </a:r>
            <a:r>
              <a:rPr lang="en-CA" dirty="0" smtClean="0"/>
              <a:t> [an-ta-</a:t>
            </a:r>
            <a:r>
              <a:rPr lang="en-CA" dirty="0" err="1" smtClean="0"/>
              <a:t>na</a:t>
            </a:r>
            <a:r>
              <a:rPr lang="en-CA" dirty="0" smtClean="0"/>
              <a:t>-</a:t>
            </a:r>
            <a:r>
              <a:rPr lang="en-CA" u="sng" dirty="0" err="1" smtClean="0"/>
              <a:t>klee</a:t>
            </a:r>
            <a:r>
              <a:rPr lang="en-CA" dirty="0" smtClean="0"/>
              <a:t>-sis]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“the </a:t>
            </a:r>
            <a:r>
              <a:rPr lang="en-US" dirty="0" smtClean="0"/>
              <a:t>shifting </a:t>
            </a:r>
            <a:r>
              <a:rPr lang="en-US" dirty="0"/>
              <a:t>of a repeated word from one meaning to another” </a:t>
            </a:r>
            <a:r>
              <a:rPr lang="en-US" dirty="0" smtClean="0"/>
              <a:t>(Bevington)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Light</a:t>
            </a:r>
            <a:r>
              <a:rPr lang="en-US" dirty="0" smtClean="0"/>
              <a:t> </a:t>
            </a:r>
            <a:r>
              <a:rPr lang="en-US" dirty="0"/>
              <a:t>seeking </a:t>
            </a:r>
            <a:r>
              <a:rPr lang="en-US" dirty="0">
                <a:solidFill>
                  <a:srgbClr val="FF0000"/>
                </a:solidFill>
              </a:rPr>
              <a:t>light</a:t>
            </a:r>
            <a:r>
              <a:rPr lang="en-US" dirty="0"/>
              <a:t> doth </a:t>
            </a:r>
            <a:r>
              <a:rPr lang="en-US" dirty="0">
                <a:solidFill>
                  <a:srgbClr val="FF0000"/>
                </a:solidFill>
              </a:rPr>
              <a:t>light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light</a:t>
            </a:r>
            <a:r>
              <a:rPr lang="en-US" dirty="0"/>
              <a:t> </a:t>
            </a:r>
            <a:r>
              <a:rPr lang="en-US" dirty="0" smtClean="0"/>
              <a:t>beguile </a:t>
            </a:r>
            <a:r>
              <a:rPr lang="en-US" dirty="0"/>
              <a:t>(</a:t>
            </a:r>
            <a:r>
              <a:rPr lang="en-US" dirty="0" err="1"/>
              <a:t>Berowne</a:t>
            </a:r>
            <a:r>
              <a:rPr lang="en-US" dirty="0"/>
              <a:t>, 1.1.77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[= eyes seeking understanding might go blind with reading]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Put out the </a:t>
            </a:r>
            <a:r>
              <a:rPr lang="en-CA" dirty="0" smtClean="0">
                <a:solidFill>
                  <a:srgbClr val="FF0000"/>
                </a:solidFill>
              </a:rPr>
              <a:t>light</a:t>
            </a:r>
            <a:r>
              <a:rPr lang="en-CA" dirty="0" smtClean="0"/>
              <a:t>, and then put out the </a:t>
            </a:r>
            <a:r>
              <a:rPr lang="en-CA" dirty="0" smtClean="0">
                <a:solidFill>
                  <a:srgbClr val="FF0000"/>
                </a:solidFill>
              </a:rPr>
              <a:t>light</a:t>
            </a:r>
            <a:r>
              <a:rPr lang="en-CA" dirty="0" smtClean="0"/>
              <a:t>. (Othello, as he enters Desdemona's bedchamber with the intention of killing her.)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526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Anadiplosis [</a:t>
            </a:r>
            <a:r>
              <a:rPr lang="en-CA" u="sng" dirty="0" smtClean="0"/>
              <a:t>a</a:t>
            </a:r>
            <a:r>
              <a:rPr lang="en-CA" dirty="0" smtClean="0"/>
              <a:t>-</a:t>
            </a:r>
            <a:r>
              <a:rPr lang="en-CA" dirty="0" err="1" smtClean="0"/>
              <a:t>na</a:t>
            </a:r>
            <a:r>
              <a:rPr lang="en-CA" dirty="0" smtClean="0"/>
              <a:t>-die-</a:t>
            </a:r>
            <a:r>
              <a:rPr lang="en-CA" u="sng" dirty="0" err="1" smtClean="0"/>
              <a:t>ploh</a:t>
            </a:r>
            <a:r>
              <a:rPr lang="en-CA" dirty="0" smtClean="0"/>
              <a:t>-sis]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Anadiplosis</a:t>
            </a:r>
            <a:r>
              <a:rPr lang="en-US" dirty="0"/>
              <a:t> – “repetition of the last part of one sentence of verse line at the beginning </a:t>
            </a:r>
            <a:r>
              <a:rPr lang="en-US" dirty="0" smtClean="0"/>
              <a:t>[or near the beginning] </a:t>
            </a:r>
            <a:r>
              <a:rPr lang="en-US" dirty="0" smtClean="0"/>
              <a:t>of </a:t>
            </a:r>
            <a:r>
              <a:rPr lang="en-US" dirty="0"/>
              <a:t>the next” (Wales 276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 smtClean="0"/>
              <a:t>King: Not for the world, fair madam, by my </a:t>
            </a:r>
            <a:r>
              <a:rPr lang="en-CA" dirty="0" smtClean="0">
                <a:solidFill>
                  <a:srgbClr val="FF0000"/>
                </a:solidFill>
              </a:rPr>
              <a:t>will</a:t>
            </a:r>
            <a:r>
              <a:rPr lang="en-CA" dirty="0" smtClean="0"/>
              <a:t>.</a:t>
            </a:r>
          </a:p>
          <a:p>
            <a:pPr marL="0" indent="0">
              <a:buNone/>
            </a:pPr>
            <a:r>
              <a:rPr lang="en-CA" dirty="0" smtClean="0"/>
              <a:t>Princess: Why, </a:t>
            </a:r>
            <a:r>
              <a:rPr lang="en-CA" dirty="0" smtClean="0">
                <a:solidFill>
                  <a:srgbClr val="FF0000"/>
                </a:solidFill>
              </a:rPr>
              <a:t>will</a:t>
            </a:r>
            <a:r>
              <a:rPr lang="en-CA" dirty="0" smtClean="0"/>
              <a:t> shall break it; will, and nothing else. (2.1.99-100)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30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Paradox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“an apparently self-contradictory statement” (Wales 293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face is </a:t>
            </a:r>
            <a:r>
              <a:rPr lang="en-US" dirty="0">
                <a:solidFill>
                  <a:srgbClr val="FF0000"/>
                </a:solidFill>
              </a:rPr>
              <a:t>fair</a:t>
            </a:r>
            <a:r>
              <a:rPr lang="en-US" dirty="0"/>
              <a:t> that is not full of </a:t>
            </a:r>
            <a:r>
              <a:rPr lang="en-US" dirty="0">
                <a:solidFill>
                  <a:srgbClr val="FF0000"/>
                </a:solidFill>
              </a:rPr>
              <a:t>black</a:t>
            </a:r>
            <a:r>
              <a:rPr lang="en-US" dirty="0"/>
              <a:t>. </a:t>
            </a:r>
            <a:r>
              <a:rPr lang="en-US" dirty="0" smtClean="0"/>
              <a:t>(</a:t>
            </a:r>
            <a:r>
              <a:rPr lang="en-US" dirty="0" err="1" smtClean="0"/>
              <a:t>Berowne</a:t>
            </a:r>
            <a:r>
              <a:rPr lang="en-US" dirty="0" smtClean="0"/>
              <a:t>, 4.3.251</a:t>
            </a:r>
            <a:r>
              <a:rPr lang="en-US" dirty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565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Figures of Character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These figures often tell you a lot about the person who is using them.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985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Copia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a </a:t>
            </a:r>
            <a:r>
              <a:rPr lang="en-CA" dirty="0" smtClean="0"/>
              <a:t>child of our grandmother Eve, a female, or, for thy more sweet understanding, a </a:t>
            </a:r>
            <a:r>
              <a:rPr lang="en-CA" dirty="0" smtClean="0"/>
              <a:t>woman (</a:t>
            </a:r>
            <a:r>
              <a:rPr lang="en-CA" dirty="0" err="1" smtClean="0"/>
              <a:t>Armado</a:t>
            </a:r>
            <a:r>
              <a:rPr lang="en-CA" dirty="0" smtClean="0"/>
              <a:t>, in th</a:t>
            </a:r>
            <a:r>
              <a:rPr lang="en-CA" dirty="0" smtClean="0"/>
              <a:t>e letter read aloud in 1.1)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231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Synonymia</a:t>
            </a:r>
            <a:r>
              <a:rPr lang="en-CA" dirty="0" smtClean="0"/>
              <a:t> [</a:t>
            </a:r>
            <a:r>
              <a:rPr lang="en-CA" u="sng" dirty="0" smtClean="0"/>
              <a:t>sin</a:t>
            </a:r>
            <a:r>
              <a:rPr lang="en-CA" dirty="0" smtClean="0"/>
              <a:t>-on-</a:t>
            </a:r>
            <a:r>
              <a:rPr lang="en-CA" dirty="0" err="1" smtClean="0"/>
              <a:t>im</a:t>
            </a:r>
            <a:r>
              <a:rPr lang="en-CA" dirty="0" smtClean="0"/>
              <a:t>-</a:t>
            </a:r>
            <a:r>
              <a:rPr lang="en-CA" u="sng" dirty="0" err="1" smtClean="0"/>
              <a:t>ee</a:t>
            </a:r>
            <a:r>
              <a:rPr lang="en-CA" dirty="0" smtClean="0"/>
              <a:t>-a]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r>
              <a:rPr lang="en-US" dirty="0"/>
              <a:t>strings of synonyms (in apposition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/>
              <a:t>deer was, as you know, </a:t>
            </a:r>
            <a:r>
              <a:rPr lang="en-US" dirty="0" err="1" smtClean="0"/>
              <a:t>sanguis</a:t>
            </a:r>
            <a:r>
              <a:rPr lang="en-US" dirty="0" smtClean="0"/>
              <a:t>, in blood, ripe as the </a:t>
            </a:r>
            <a:r>
              <a:rPr lang="en-US" dirty="0" err="1" smtClean="0"/>
              <a:t>pomewater</a:t>
            </a:r>
            <a:r>
              <a:rPr lang="en-US" dirty="0" smtClean="0"/>
              <a:t>, who now </a:t>
            </a:r>
            <a:r>
              <a:rPr lang="en-US" dirty="0" err="1" smtClean="0"/>
              <a:t>hangeth</a:t>
            </a:r>
            <a:r>
              <a:rPr lang="en-US" dirty="0" smtClean="0"/>
              <a:t> like a jewel in the ear of </a:t>
            </a:r>
            <a:r>
              <a:rPr lang="en-US" dirty="0" err="1" smtClean="0"/>
              <a:t>caelo</a:t>
            </a:r>
            <a:r>
              <a:rPr lang="en-US" dirty="0" smtClean="0"/>
              <a:t>, the sky, the welkin, the heaven, and anon </a:t>
            </a:r>
            <a:r>
              <a:rPr lang="en-US" dirty="0" err="1" smtClean="0"/>
              <a:t>falleth</a:t>
            </a:r>
            <a:r>
              <a:rPr lang="en-US" dirty="0" smtClean="0"/>
              <a:t> like a crab on the face of terra, the soil, the land, the earth” (</a:t>
            </a:r>
            <a:r>
              <a:rPr lang="en-US" dirty="0" err="1" smtClean="0"/>
              <a:t>Holofernes</a:t>
            </a:r>
            <a:r>
              <a:rPr lang="en-US" dirty="0" smtClean="0"/>
              <a:t>, 4.2.3-7)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undressed</a:t>
            </a:r>
            <a:r>
              <a:rPr lang="en-US" dirty="0" smtClean="0"/>
              <a:t>, unpolished, uneducated, unpruned, untrained, or rather unlettered, or </a:t>
            </a:r>
            <a:r>
              <a:rPr lang="en-US" dirty="0" err="1" smtClean="0"/>
              <a:t>ratherest</a:t>
            </a:r>
            <a:r>
              <a:rPr lang="en-US" dirty="0" smtClean="0"/>
              <a:t> unconfirmed </a:t>
            </a:r>
            <a:r>
              <a:rPr lang="en-US" dirty="0" smtClean="0"/>
              <a:t>fashion </a:t>
            </a:r>
            <a:r>
              <a:rPr lang="en-US" dirty="0" smtClean="0"/>
              <a:t>(</a:t>
            </a:r>
            <a:r>
              <a:rPr lang="en-US" dirty="0" err="1" smtClean="0"/>
              <a:t>Holofernes</a:t>
            </a:r>
            <a:r>
              <a:rPr lang="en-US" dirty="0" smtClean="0"/>
              <a:t>, 4.2.16)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[For </a:t>
            </a:r>
            <a:r>
              <a:rPr lang="en-CA" dirty="0" err="1" smtClean="0"/>
              <a:t>Holofernes</a:t>
            </a:r>
            <a:r>
              <a:rPr lang="en-CA" dirty="0" smtClean="0"/>
              <a:t>, </a:t>
            </a:r>
            <a:r>
              <a:rPr lang="en-CA" dirty="0" err="1" smtClean="0"/>
              <a:t>copia</a:t>
            </a:r>
            <a:r>
              <a:rPr lang="en-CA" dirty="0" smtClean="0"/>
              <a:t> is simp</a:t>
            </a:r>
            <a:r>
              <a:rPr lang="en-CA" dirty="0" smtClean="0"/>
              <a:t>ly </a:t>
            </a:r>
            <a:r>
              <a:rPr lang="en-CA" dirty="0" err="1" smtClean="0"/>
              <a:t>synonymia</a:t>
            </a:r>
            <a:r>
              <a:rPr lang="en-CA" dirty="0" smtClean="0"/>
              <a:t>; he is a walking thesaurus!]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81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Parenthesis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CA" dirty="0" smtClean="0"/>
              <a:t>apparent self-interruption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 smtClean="0"/>
              <a:t>I doe affect the very ground (which is base) where her </a:t>
            </a:r>
            <a:r>
              <a:rPr lang="en-US" dirty="0" err="1" smtClean="0"/>
              <a:t>shooe</a:t>
            </a:r>
            <a:r>
              <a:rPr lang="en-US" dirty="0" smtClean="0"/>
              <a:t> (which is baser) guided by her </a:t>
            </a:r>
            <a:r>
              <a:rPr lang="en-US" dirty="0" err="1" smtClean="0"/>
              <a:t>foote</a:t>
            </a:r>
            <a:r>
              <a:rPr lang="en-US" dirty="0" smtClean="0"/>
              <a:t> (which is basest) doth tread. I shall be forsworn (which </a:t>
            </a:r>
            <a:r>
              <a:rPr lang="en-US" dirty="0" err="1" smtClean="0"/>
              <a:t>ia</a:t>
            </a:r>
            <a:r>
              <a:rPr lang="en-US" dirty="0" smtClean="0"/>
              <a:t> a great argument of </a:t>
            </a:r>
            <a:r>
              <a:rPr lang="en-US" dirty="0" err="1" smtClean="0"/>
              <a:t>falshood</a:t>
            </a:r>
            <a:r>
              <a:rPr lang="en-US" dirty="0" smtClean="0"/>
              <a:t>) if I </a:t>
            </a:r>
            <a:r>
              <a:rPr lang="en-US" dirty="0" err="1" smtClean="0"/>
              <a:t>loue</a:t>
            </a:r>
            <a:r>
              <a:rPr lang="en-US" dirty="0" smtClean="0"/>
              <a:t>. </a:t>
            </a:r>
            <a:r>
              <a:rPr lang="en-US" dirty="0"/>
              <a:t>(</a:t>
            </a:r>
            <a:r>
              <a:rPr lang="en-US" dirty="0" err="1"/>
              <a:t>Armado</a:t>
            </a:r>
            <a:r>
              <a:rPr lang="en-US" dirty="0"/>
              <a:t>, </a:t>
            </a:r>
            <a:r>
              <a:rPr lang="en-US" u="sng" dirty="0">
                <a:hlinkClick r:id="rId2"/>
              </a:rPr>
              <a:t>TLN 470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[I've quoted from the 1623 folio to preserve the punctuation.]</a:t>
            </a:r>
            <a:endParaRPr lang="en-US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97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Gradatio</a:t>
            </a:r>
            <a:r>
              <a:rPr lang="en-CA" dirty="0" smtClean="0"/>
              <a:t> [</a:t>
            </a:r>
            <a:r>
              <a:rPr lang="en-CA" dirty="0" err="1" smtClean="0"/>
              <a:t>gra</a:t>
            </a:r>
            <a:r>
              <a:rPr lang="en-CA" dirty="0" err="1" smtClean="0"/>
              <a:t>h</a:t>
            </a:r>
            <a:r>
              <a:rPr lang="en-CA" dirty="0" smtClean="0"/>
              <a:t>-</a:t>
            </a:r>
            <a:r>
              <a:rPr lang="en-CA" u="sng" dirty="0" smtClean="0"/>
              <a:t>dah</a:t>
            </a:r>
            <a:r>
              <a:rPr lang="en-CA" dirty="0" smtClean="0"/>
              <a:t>-tee-oh]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 smtClean="0"/>
              <a:t>“presents arguments in an ascending order” (Wales)</a:t>
            </a:r>
          </a:p>
          <a:p>
            <a:pPr marL="0" indent="0">
              <a:buNone/>
            </a:pPr>
            <a:r>
              <a:rPr lang="en-US" dirty="0" smtClean="0"/>
              <a:t>“the ladder” (</a:t>
            </a:r>
            <a:r>
              <a:rPr lang="en-US" dirty="0" err="1" smtClean="0"/>
              <a:t>Puttenham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 smtClean="0"/>
              <a:t>He </a:t>
            </a:r>
            <a:r>
              <a:rPr lang="en-CA" dirty="0"/>
              <a:t>came, one; see, two; overcame, three</a:t>
            </a:r>
            <a:r>
              <a:rPr lang="en-CA" dirty="0" smtClean="0"/>
              <a:t>. </a:t>
            </a:r>
            <a:r>
              <a:rPr lang="en-CA" dirty="0"/>
              <a:t>(</a:t>
            </a:r>
            <a:r>
              <a:rPr lang="en-CA" dirty="0" err="1"/>
              <a:t>Armado</a:t>
            </a:r>
            <a:r>
              <a:rPr lang="en-CA" dirty="0"/>
              <a:t>, 4.1.70)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41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Quaesitio</a:t>
            </a:r>
            <a:r>
              <a:rPr lang="en-CA" dirty="0" smtClean="0"/>
              <a:t> [</a:t>
            </a:r>
            <a:r>
              <a:rPr lang="en-CA" u="sng" dirty="0" err="1" smtClean="0"/>
              <a:t>kwy</a:t>
            </a:r>
            <a:r>
              <a:rPr lang="en-CA" dirty="0" smtClean="0"/>
              <a:t>-e-</a:t>
            </a:r>
            <a:r>
              <a:rPr lang="en-CA" u="sng" dirty="0" smtClean="0"/>
              <a:t>sit</a:t>
            </a:r>
            <a:r>
              <a:rPr lang="en-CA" dirty="0" smtClean="0"/>
              <a:t>-</a:t>
            </a:r>
            <a:r>
              <a:rPr lang="en-CA" dirty="0" err="1" smtClean="0"/>
              <a:t>ee</a:t>
            </a:r>
            <a:r>
              <a:rPr lang="en-CA" dirty="0" smtClean="0"/>
              <a:t>-o]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CA" dirty="0" smtClean="0"/>
              <a:t>a string of questions, one after the other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plume of feathers is he that </a:t>
            </a:r>
            <a:r>
              <a:rPr lang="en-US" dirty="0" err="1"/>
              <a:t>indited</a:t>
            </a:r>
            <a:r>
              <a:rPr lang="en-US" dirty="0"/>
              <a:t> this letter</a:t>
            </a: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vane</a:t>
            </a: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dirty="0"/>
              <a:t> What weathercock</a:t>
            </a: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Did </a:t>
            </a:r>
            <a:r>
              <a:rPr lang="en-US" dirty="0"/>
              <a:t>you ever hear better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r>
              <a:rPr lang="en-US" dirty="0" smtClean="0"/>
              <a:t> </a:t>
            </a:r>
            <a:r>
              <a:rPr lang="en-US" dirty="0"/>
              <a:t>(Rosaline, 4.1.93)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960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Rhetorical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a question whose answer is self-evident or made evident in the asking</a:t>
            </a: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how can that be true </a:t>
            </a:r>
            <a:r>
              <a:rPr lang="en-US" dirty="0" err="1"/>
              <a:t>loue</a:t>
            </a:r>
            <a:r>
              <a:rPr lang="en-US" dirty="0"/>
              <a:t>, which is falsely attempted</a:t>
            </a:r>
            <a:r>
              <a:rPr lang="en-US" dirty="0" smtClean="0"/>
              <a:t>? </a:t>
            </a:r>
            <a:r>
              <a:rPr lang="en-US" dirty="0"/>
              <a:t>(</a:t>
            </a:r>
            <a:r>
              <a:rPr lang="en-US" dirty="0" err="1"/>
              <a:t>Armado</a:t>
            </a:r>
            <a:r>
              <a:rPr lang="en-US" dirty="0"/>
              <a:t>, 1.2 </a:t>
            </a:r>
            <a:r>
              <a:rPr lang="en-US" u="sng" dirty="0">
                <a:hlinkClick r:id="rId2"/>
              </a:rPr>
              <a:t>QLN 473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 smtClean="0"/>
              <a:t>[If it's not done sincerely, it's not true love.]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 smtClean="0"/>
              <a:t>What</a:t>
            </a:r>
            <a:r>
              <a:rPr lang="en-US" dirty="0"/>
              <a:t>, what? First praise me and again say no?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short-lived pride! Not fair? Alack, for woe</a:t>
            </a:r>
            <a:r>
              <a:rPr lang="en-US" dirty="0" smtClean="0"/>
              <a:t>! </a:t>
            </a:r>
            <a:r>
              <a:rPr lang="en-US" dirty="0"/>
              <a:t>(Princess, 4.1.14-15)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065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Stichomythia [</a:t>
            </a:r>
            <a:r>
              <a:rPr lang="en-CA" u="sng" dirty="0" smtClean="0"/>
              <a:t>stick</a:t>
            </a:r>
            <a:r>
              <a:rPr lang="en-CA" dirty="0" smtClean="0"/>
              <a:t>-oh-</a:t>
            </a:r>
            <a:r>
              <a:rPr lang="en-CA" u="sng" dirty="0" smtClean="0"/>
              <a:t>myth</a:t>
            </a:r>
            <a:r>
              <a:rPr lang="en-CA" dirty="0" smtClean="0"/>
              <a:t>-</a:t>
            </a:r>
            <a:r>
              <a:rPr lang="en-CA" dirty="0" err="1" smtClean="0"/>
              <a:t>ee</a:t>
            </a:r>
            <a:r>
              <a:rPr lang="en-CA" dirty="0" smtClean="0"/>
              <a:t>-a]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 smtClean="0"/>
              <a:t>Definition: </a:t>
            </a:r>
            <a:r>
              <a:rPr lang="en-US" dirty="0"/>
              <a:t>dialogue in alternate lines, usually deploying many other rhetorical devices.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Often </a:t>
            </a:r>
            <a:r>
              <a:rPr lang="en-US" dirty="0"/>
              <a:t>meant to be read as a game of wit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B: Lady, I will commend you to mine own heart.</a:t>
            </a:r>
          </a:p>
          <a:p>
            <a:pPr marL="0" indent="0">
              <a:buNone/>
            </a:pPr>
            <a:r>
              <a:rPr lang="en-US" dirty="0" smtClean="0"/>
              <a:t>R: Pray you, do my commendations; I would be glad to see it.</a:t>
            </a:r>
          </a:p>
          <a:p>
            <a:pPr marL="0" indent="0">
              <a:buNone/>
            </a:pPr>
            <a:r>
              <a:rPr lang="en-US" dirty="0" smtClean="0"/>
              <a:t>B: I would you heard it groan.</a:t>
            </a:r>
          </a:p>
          <a:p>
            <a:pPr marL="0" indent="0">
              <a:buNone/>
            </a:pPr>
            <a:r>
              <a:rPr lang="en-US" dirty="0" smtClean="0"/>
              <a:t>R: Is the fool sick?</a:t>
            </a:r>
          </a:p>
          <a:p>
            <a:pPr marL="0" indent="0">
              <a:buNone/>
            </a:pPr>
            <a:r>
              <a:rPr lang="en-US" dirty="0" smtClean="0"/>
              <a:t>B: Sick at the heart.</a:t>
            </a:r>
          </a:p>
          <a:p>
            <a:pPr marL="0" indent="0">
              <a:buNone/>
            </a:pPr>
            <a:r>
              <a:rPr lang="en-US" dirty="0" smtClean="0"/>
              <a:t>R: Alack, let it blood.</a:t>
            </a:r>
          </a:p>
          <a:p>
            <a:pPr marL="0" indent="0">
              <a:buNone/>
            </a:pPr>
            <a:r>
              <a:rPr lang="en-US" dirty="0" smtClean="0"/>
              <a:t>B: Would that do it good?</a:t>
            </a:r>
          </a:p>
          <a:p>
            <a:pPr marL="0" indent="0">
              <a:buNone/>
            </a:pPr>
            <a:r>
              <a:rPr lang="en-US" dirty="0" smtClean="0"/>
              <a:t>R: My physic says ay.</a:t>
            </a:r>
          </a:p>
          <a:p>
            <a:pPr marL="0" indent="0">
              <a:buNone/>
            </a:pPr>
            <a:r>
              <a:rPr lang="en-US" dirty="0" smtClean="0"/>
              <a:t>B: Will you </a:t>
            </a:r>
            <a:r>
              <a:rPr lang="en-US" dirty="0" err="1" smtClean="0"/>
              <a:t>prick't</a:t>
            </a:r>
            <a:r>
              <a:rPr lang="en-US" dirty="0" smtClean="0"/>
              <a:t> with your eye?</a:t>
            </a:r>
          </a:p>
          <a:p>
            <a:pPr marL="0" indent="0">
              <a:buNone/>
            </a:pPr>
            <a:r>
              <a:rPr lang="en-US" dirty="0" smtClean="0"/>
              <a:t>R: </a:t>
            </a:r>
            <a:r>
              <a:rPr lang="en-US" i="1" dirty="0" smtClean="0"/>
              <a:t>Non point</a:t>
            </a:r>
            <a:r>
              <a:rPr lang="en-US" dirty="0" smtClean="0"/>
              <a:t>, with my life.</a:t>
            </a:r>
          </a:p>
          <a:p>
            <a:pPr marL="0" indent="0">
              <a:buNone/>
            </a:pPr>
            <a:r>
              <a:rPr lang="en-US" dirty="0" smtClean="0"/>
              <a:t>B: Now God save thy life.</a:t>
            </a:r>
          </a:p>
          <a:p>
            <a:pPr marL="0" indent="0">
              <a:buNone/>
            </a:pPr>
            <a:r>
              <a:rPr lang="en-US" dirty="0" smtClean="0"/>
              <a:t>R: And yours from long living.</a:t>
            </a:r>
          </a:p>
          <a:p>
            <a:pPr marL="0" indent="0">
              <a:buNone/>
            </a:pPr>
            <a:r>
              <a:rPr lang="en-US" dirty="0" smtClean="0"/>
              <a:t>B: I cannot stay thanksgiving. (</a:t>
            </a:r>
            <a:r>
              <a:rPr lang="en-US" dirty="0" smtClean="0"/>
              <a:t>2.1.180ff)</a:t>
            </a:r>
            <a:endParaRPr lang="en-US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491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honorificabilitudinitatibus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sz="3600" dirty="0" smtClean="0"/>
          </a:p>
          <a:p>
            <a:pPr marL="0" indent="0">
              <a:buNone/>
            </a:pPr>
            <a:r>
              <a:rPr lang="en-CA" sz="3600" dirty="0"/>
              <a:t>h</a:t>
            </a:r>
            <a:r>
              <a:rPr lang="en-CA" sz="3600" dirty="0" smtClean="0"/>
              <a:t>o-no-</a:t>
            </a:r>
            <a:r>
              <a:rPr lang="en-CA" sz="3600" dirty="0" err="1" smtClean="0"/>
              <a:t>ri</a:t>
            </a:r>
            <a:r>
              <a:rPr lang="en-CA" sz="3600" dirty="0" smtClean="0"/>
              <a:t>-fi-ca-bi-li-</a:t>
            </a:r>
            <a:r>
              <a:rPr lang="en-CA" sz="3600" dirty="0" err="1" smtClean="0"/>
              <a:t>tu</a:t>
            </a:r>
            <a:r>
              <a:rPr lang="en-CA" sz="3600" dirty="0" smtClean="0"/>
              <a:t>-di-</a:t>
            </a:r>
            <a:r>
              <a:rPr lang="en-CA" sz="3600" dirty="0" err="1" smtClean="0"/>
              <a:t>ni</a:t>
            </a:r>
            <a:r>
              <a:rPr lang="en-CA" sz="3600" dirty="0" smtClean="0"/>
              <a:t>-ta-</a:t>
            </a:r>
            <a:r>
              <a:rPr lang="en-CA" sz="3600" dirty="0" err="1" smtClean="0"/>
              <a:t>ti</a:t>
            </a:r>
            <a:r>
              <a:rPr lang="en-CA" sz="3600" dirty="0" smtClean="0"/>
              <a:t>-bus</a:t>
            </a:r>
          </a:p>
          <a:p>
            <a:pPr marL="0" indent="0">
              <a:buNone/>
            </a:pPr>
            <a:endParaRPr lang="en-CA" sz="3600" dirty="0"/>
          </a:p>
          <a:p>
            <a:pPr marL="0" indent="0">
              <a:buNone/>
            </a:pPr>
            <a:r>
              <a:rPr lang="en-CA" sz="3600" dirty="0" smtClean="0"/>
              <a:t>[the state of being honoured]</a:t>
            </a:r>
          </a:p>
          <a:p>
            <a:pPr marL="0" indent="0">
              <a:buNone/>
            </a:pPr>
            <a:endParaRPr lang="en-CA" sz="3600" dirty="0"/>
          </a:p>
          <a:p>
            <a:pPr marL="0" indent="0">
              <a:buNone/>
            </a:pPr>
            <a:r>
              <a:rPr lang="en-CA" sz="1800" dirty="0" err="1" smtClean="0"/>
              <a:t>Costard</a:t>
            </a:r>
            <a:r>
              <a:rPr lang="en-CA" sz="1800" dirty="0" smtClean="0"/>
              <a:t> wonders why </a:t>
            </a:r>
            <a:r>
              <a:rPr lang="en-CA" sz="1800" dirty="0" err="1" smtClean="0"/>
              <a:t>Armado</a:t>
            </a:r>
            <a:r>
              <a:rPr lang="en-CA" sz="1800" dirty="0" smtClean="0"/>
              <a:t>, </a:t>
            </a:r>
            <a:r>
              <a:rPr lang="en-CA" sz="1800" dirty="0" err="1" smtClean="0"/>
              <a:t>Holofernes</a:t>
            </a:r>
            <a:r>
              <a:rPr lang="en-CA" sz="1800" dirty="0" smtClean="0"/>
              <a:t>, and Nathaniel haven't eaten the word "mote."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1304024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Useful Links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i="1" dirty="0" smtClean="0"/>
              <a:t>Silva </a:t>
            </a:r>
            <a:r>
              <a:rPr lang="en-CA" i="1" dirty="0" err="1" smtClean="0"/>
              <a:t>Rhetoricae</a:t>
            </a:r>
            <a:r>
              <a:rPr lang="en-CA" i="1" dirty="0" smtClean="0"/>
              <a:t>: The Forest of Rhetoric</a:t>
            </a:r>
            <a:r>
              <a:rPr lang="en-CA" dirty="0" smtClean="0"/>
              <a:t>. Compiled by Dr. Gideon Burton. </a:t>
            </a:r>
            <a:r>
              <a:rPr lang="en-CA" dirty="0" smtClean="0">
                <a:hlinkClick r:id="rId2"/>
              </a:rPr>
              <a:t>http://rhetoric.byu.edu/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3877633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1861</Words>
  <Application>Microsoft Office PowerPoint</Application>
  <PresentationFormat>On-screen Show (4:3)</PresentationFormat>
  <Paragraphs>217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Office Theme</vt:lpstr>
      <vt:lpstr>The Sweet Smoke of Rhetoric</vt:lpstr>
      <vt:lpstr>Education</vt:lpstr>
      <vt:lpstr>Grammar School</vt:lpstr>
      <vt:lpstr>PowerPoint Presentation</vt:lpstr>
      <vt:lpstr>Grammar School Curriculum</vt:lpstr>
      <vt:lpstr>Copia</vt:lpstr>
      <vt:lpstr>George Puttenham</vt:lpstr>
      <vt:lpstr>Figures of Sound</vt:lpstr>
      <vt:lpstr>Alliteration</vt:lpstr>
      <vt:lpstr>Ploce [ploh-key]</vt:lpstr>
      <vt:lpstr>Epizeuxis [eh-pee-zook-sis]</vt:lpstr>
      <vt:lpstr>Parison [pear-i-zon]</vt:lpstr>
      <vt:lpstr>Isocolon [eye-zo-co-lon]</vt:lpstr>
      <vt:lpstr>Figures of sense and sound</vt:lpstr>
      <vt:lpstr>Anaphora [ah-na-for-a]</vt:lpstr>
      <vt:lpstr>Hyperbaton [hy-per-bait-on]</vt:lpstr>
      <vt:lpstr>Antimetabole [an-tee-me-tah-bow-lee], hyperbaton [hi-per-bait-on], chiasmus [kai-az-mus], antistrophe [an-tis-tro-fee]</vt:lpstr>
      <vt:lpstr>Antimetabole, cont.</vt:lpstr>
      <vt:lpstr>Apostrophe</vt:lpstr>
      <vt:lpstr>Adnominatio [ad-nom-in-at-ee-oh]</vt:lpstr>
      <vt:lpstr>Paronomasia [pa-ron-oh-mass-ee-a]</vt:lpstr>
      <vt:lpstr>Antanaclesis [an-ta-na-klee-sis]</vt:lpstr>
      <vt:lpstr>Anadiplosis [a-na-die-ploh-sis]</vt:lpstr>
      <vt:lpstr>Paradox</vt:lpstr>
      <vt:lpstr>Figures of Character</vt:lpstr>
      <vt:lpstr>Copia </vt:lpstr>
      <vt:lpstr>Synonymia [sin-on-im-ee-a]</vt:lpstr>
      <vt:lpstr>Parenthesis</vt:lpstr>
      <vt:lpstr>Gradatio [grah-dah-tee-oh]</vt:lpstr>
      <vt:lpstr>Quaesitio [kwy-e-sit-ee-o]</vt:lpstr>
      <vt:lpstr>Rhetorical Question</vt:lpstr>
      <vt:lpstr>Stichomythia [stick-oh-myth-ee-a]</vt:lpstr>
      <vt:lpstr>honorificabilitudinitatibus</vt:lpstr>
      <vt:lpstr>Useful Links</vt:lpstr>
    </vt:vector>
  </TitlesOfParts>
  <Company>University Of Victoria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Sweet Smoke of Rhetoric</dc:title>
  <dc:creator>Janelle Jenstad</dc:creator>
  <cp:lastModifiedBy>Janelle Jenstad</cp:lastModifiedBy>
  <cp:revision>24</cp:revision>
  <dcterms:created xsi:type="dcterms:W3CDTF">2020-01-22T19:40:08Z</dcterms:created>
  <dcterms:modified xsi:type="dcterms:W3CDTF">2020-01-23T07:08:46Z</dcterms:modified>
</cp:coreProperties>
</file>