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6" r:id="rId1"/>
  </p:sldMasterIdLst>
  <p:notesMasterIdLst>
    <p:notesMasterId r:id="rId21"/>
  </p:notesMasterIdLst>
  <p:sldIdLst>
    <p:sldId id="464" r:id="rId2"/>
    <p:sldId id="425" r:id="rId3"/>
    <p:sldId id="470" r:id="rId4"/>
    <p:sldId id="465" r:id="rId5"/>
    <p:sldId id="462" r:id="rId6"/>
    <p:sldId id="466" r:id="rId7"/>
    <p:sldId id="467" r:id="rId8"/>
    <p:sldId id="468" r:id="rId9"/>
    <p:sldId id="469" r:id="rId10"/>
    <p:sldId id="476" r:id="rId11"/>
    <p:sldId id="474" r:id="rId12"/>
    <p:sldId id="475" r:id="rId13"/>
    <p:sldId id="455" r:id="rId14"/>
    <p:sldId id="458" r:id="rId15"/>
    <p:sldId id="456" r:id="rId16"/>
    <p:sldId id="471" r:id="rId17"/>
    <p:sldId id="454" r:id="rId18"/>
    <p:sldId id="477" r:id="rId19"/>
    <p:sldId id="45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333" autoAdjust="0"/>
    <p:restoredTop sz="94558"/>
  </p:normalViewPr>
  <p:slideViewPr>
    <p:cSldViewPr snapToGrid="0" snapToObjects="1">
      <p:cViewPr varScale="1">
        <p:scale>
          <a:sx n="111" d="100"/>
          <a:sy n="111" d="100"/>
        </p:scale>
        <p:origin x="1240" y="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07582-7CF0-3542-AED5-09A44B155B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C143-0BF9-BF48-A959-8EDFB1559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15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Joseph Moxon, </a:t>
            </a:r>
            <a:r>
              <a:rPr lang="en-CA" i="1" dirty="0" err="1" smtClean="0"/>
              <a:t>Mechanick</a:t>
            </a:r>
            <a:r>
              <a:rPr lang="en-CA" i="1" dirty="0" smtClean="0"/>
              <a:t> Exercises,</a:t>
            </a:r>
            <a:r>
              <a:rPr lang="en-CA" i="1" baseline="0" dirty="0" smtClean="0"/>
              <a:t> </a:t>
            </a:r>
            <a:r>
              <a:rPr lang="en-CA" dirty="0" smtClean="0"/>
              <a:t>1683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FC143-0BF9-BF48-A959-8EDFB15590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83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err="1" smtClean="0"/>
              <a:t>Scriptio</a:t>
            </a:r>
            <a:r>
              <a:rPr lang="en-CA" dirty="0" smtClean="0"/>
              <a:t> continua. Chinese</a:t>
            </a:r>
            <a:r>
              <a:rPr lang="en-CA" baseline="0" dirty="0" smtClean="0"/>
              <a:t> scripts and other eastern scripts lacked spaces until the 20</a:t>
            </a:r>
            <a:r>
              <a:rPr lang="en-CA" baseline="30000" dirty="0" smtClean="0"/>
              <a:t>th</a:t>
            </a:r>
            <a:r>
              <a:rPr lang="en-CA" baseline="0" dirty="0" smtClean="0"/>
              <a:t> cent.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FC143-0BF9-BF48-A959-8EDFB15590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21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Medieval manuscript</a:t>
            </a:r>
            <a:r>
              <a:rPr lang="en-CA" baseline="0" dirty="0" smtClean="0"/>
              <a:t> in Greek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FC143-0BF9-BF48-A959-8EDFB15590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628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Aldus Manutius –</a:t>
            </a:r>
            <a:r>
              <a:rPr lang="en-CA" baseline="0" dirty="0" smtClean="0"/>
              <a:t> inventor of the semi-colon (in 1494). Text is </a:t>
            </a:r>
            <a:r>
              <a:rPr lang="en-CA" i="1" baseline="0" dirty="0" smtClean="0"/>
              <a:t>De Aetna </a:t>
            </a:r>
            <a:r>
              <a:rPr lang="en-CA" i="0" baseline="0" dirty="0" smtClean="0"/>
              <a:t>by Pietro </a:t>
            </a:r>
            <a:r>
              <a:rPr lang="en-CA" i="0" baseline="0" dirty="0" err="1" smtClean="0"/>
              <a:t>Bembo</a:t>
            </a:r>
            <a:r>
              <a:rPr lang="en-CA" i="0" baseline="0" dirty="0" smtClean="0"/>
              <a:t>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FC143-0BF9-BF48-A959-8EDFB15590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32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 page from Virgil’s </a:t>
            </a:r>
            <a:r>
              <a:rPr lang="en-CA" i="1" dirty="0" smtClean="0"/>
              <a:t>Georgics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FC143-0BF9-BF48-A959-8EDFB15590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31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 algn="ctr">
              <a:buNone/>
              <a:defRPr sz="1600"/>
            </a:lvl2pPr>
            <a:lvl3pPr marL="914377" indent="0" algn="ctr">
              <a:buNone/>
              <a:defRPr sz="16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179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06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79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64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58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70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737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31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7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4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47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EF971EF2-CEB3-E147-9A11-9FB1ABC69407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CDA2EA2F-44CA-BC4B-AD42-80DD63977B7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2169" y="99758"/>
            <a:ext cx="4219662" cy="665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4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FEF77-9A39-0642-A6A2-AF6153C53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491" y="2912741"/>
            <a:ext cx="7290053" cy="3017520"/>
          </a:xfrm>
        </p:spPr>
        <p:txBody>
          <a:bodyPr>
            <a:normAutofit/>
          </a:bodyPr>
          <a:lstStyle/>
          <a:p>
            <a:pPr marL="96012" lvl="1" indent="0">
              <a:buNone/>
            </a:pPr>
            <a:endParaRPr lang="en-US" dirty="0"/>
          </a:p>
          <a:p>
            <a:pPr marL="96012" lvl="1" indent="0">
              <a:buNone/>
            </a:pPr>
            <a:endParaRPr lang="en-US" dirty="0" smtClean="0"/>
          </a:p>
          <a:p>
            <a:pPr marL="96012" lvl="1" indent="0">
              <a:buNone/>
            </a:pPr>
            <a:endParaRPr lang="en-US" dirty="0"/>
          </a:p>
          <a:p>
            <a:pPr marL="96012" lvl="1" indent="0">
              <a:buNone/>
            </a:pPr>
            <a:endParaRPr lang="en-US" dirty="0" smtClean="0"/>
          </a:p>
          <a:p>
            <a:pPr marL="96012" lvl="1" indent="0">
              <a:buNone/>
            </a:pPr>
            <a:endParaRPr lang="en-US" dirty="0"/>
          </a:p>
          <a:p>
            <a:pPr marL="96012" lvl="1" indent="0">
              <a:buNone/>
            </a:pPr>
            <a:r>
              <a:rPr lang="en-US" dirty="0" smtClean="0"/>
              <a:t>Joseph </a:t>
            </a:r>
            <a:r>
              <a:rPr lang="en-US" dirty="0" err="1" smtClean="0"/>
              <a:t>Moxon</a:t>
            </a:r>
            <a:r>
              <a:rPr lang="en-US" dirty="0" smtClean="0"/>
              <a:t>, </a:t>
            </a:r>
            <a:r>
              <a:rPr lang="en-US" i="1" dirty="0" err="1" smtClean="0"/>
              <a:t>Mechanick</a:t>
            </a:r>
            <a:r>
              <a:rPr lang="en-US" i="1" dirty="0" smtClean="0"/>
              <a:t> Exercises,</a:t>
            </a:r>
          </a:p>
          <a:p>
            <a:pPr marL="96012" lvl="1" indent="0">
              <a:buNone/>
            </a:pPr>
            <a:r>
              <a:rPr lang="en-US" i="1" dirty="0" smtClean="0"/>
              <a:t>or, The Doctrine Of </a:t>
            </a:r>
            <a:r>
              <a:rPr lang="en-US" i="1" dirty="0" err="1" smtClean="0"/>
              <a:t>Handyworks</a:t>
            </a:r>
            <a:r>
              <a:rPr lang="en-US" i="1" dirty="0" smtClean="0"/>
              <a:t>: Applied to the Art</a:t>
            </a:r>
          </a:p>
          <a:p>
            <a:pPr marL="96012" lvl="1" indent="0">
              <a:buNone/>
            </a:pPr>
            <a:r>
              <a:rPr lang="en-US" i="1" dirty="0" smtClean="0"/>
              <a:t>Of Printing</a:t>
            </a:r>
            <a:r>
              <a:rPr lang="en-US" dirty="0" smtClean="0"/>
              <a:t>. London, 1683.</a:t>
            </a:r>
            <a:endParaRPr lang="en-US" i="1" dirty="0" smtClean="0"/>
          </a:p>
          <a:p>
            <a:pPr marL="96012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999" y="721810"/>
            <a:ext cx="3612724" cy="520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83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2592" y="511437"/>
            <a:ext cx="3932597" cy="5654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7802" y="511437"/>
            <a:ext cx="3910914" cy="562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78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Preliminary definition of markup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/>
              <a:t>Marks added to the text that are not PART of the text.</a:t>
            </a:r>
          </a:p>
          <a:p>
            <a:endParaRPr lang="en-CA" sz="2400" dirty="0"/>
          </a:p>
          <a:p>
            <a:r>
              <a:rPr lang="en-CA" sz="2400" dirty="0" smtClean="0"/>
              <a:t>Marks that instruct someone to do something with the text.</a:t>
            </a:r>
          </a:p>
          <a:p>
            <a:endParaRPr lang="en-CA" sz="2400" dirty="0"/>
          </a:p>
          <a:p>
            <a:r>
              <a:rPr lang="en-CA" sz="2400" dirty="0" smtClean="0"/>
              <a:t>Marks that are meant to be read by somebody other than the eventual reader of the text. </a:t>
            </a:r>
          </a:p>
          <a:p>
            <a:endParaRPr lang="en-CA" sz="2400" dirty="0"/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78202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94450" y="0"/>
            <a:ext cx="528046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65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935" t="5591" r="16986" b="6800"/>
          <a:stretch/>
        </p:blipFill>
        <p:spPr>
          <a:xfrm>
            <a:off x="1702965" y="-7826"/>
            <a:ext cx="6050469" cy="673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3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Eats, shoots and leaves: Punctuation as markup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Let’s eat, Bob!		Let’s eat Bob!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 smtClean="0"/>
              <a:t>Three year-old children	Three-year-old children</a:t>
            </a:r>
          </a:p>
          <a:p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748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6697" y="382143"/>
            <a:ext cx="3716323" cy="584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2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Punctuation as voice markup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Period = long pause</a:t>
            </a:r>
          </a:p>
          <a:p>
            <a:r>
              <a:rPr lang="en-CA" dirty="0" smtClean="0"/>
              <a:t>Comma = short pause</a:t>
            </a:r>
          </a:p>
          <a:p>
            <a:r>
              <a:rPr lang="en-CA" dirty="0" smtClean="0"/>
              <a:t>Parentheses = a lower and quicker tone</a:t>
            </a:r>
            <a:endParaRPr lang="en-CA" dirty="0"/>
          </a:p>
          <a:p>
            <a:r>
              <a:rPr lang="en-CA" dirty="0" smtClean="0"/>
              <a:t>Semi-colon = a pause longer than a comma but shorter than a period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5584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3173" y="1587260"/>
            <a:ext cx="5937653" cy="334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3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Theseus</a:t>
            </a:r>
            <a:r>
              <a:rPr lang="en-CA" dirty="0"/>
              <a:t>: This fellow doth not stand upon points.</a:t>
            </a:r>
          </a:p>
          <a:p>
            <a:r>
              <a:rPr lang="en-CA" b="1" dirty="0"/>
              <a:t>Lysander</a:t>
            </a:r>
            <a:r>
              <a:rPr lang="en-CA" dirty="0"/>
              <a:t>: He hath rid his prologue like a rough colt;</a:t>
            </a:r>
          </a:p>
          <a:p>
            <a:r>
              <a:rPr lang="en-CA" dirty="0"/>
              <a:t>He knows not the stop. A good moral, my lord.</a:t>
            </a:r>
          </a:p>
          <a:p>
            <a:r>
              <a:rPr lang="en-CA" dirty="0"/>
              <a:t>It is not enough to speak, but to speak true.</a:t>
            </a:r>
          </a:p>
          <a:p>
            <a:r>
              <a:rPr lang="en-CA" dirty="0"/>
              <a:t>(Shakespeare, </a:t>
            </a:r>
            <a:r>
              <a:rPr lang="en-CA" i="1" dirty="0"/>
              <a:t>A Midsummer Night’s Dream</a:t>
            </a:r>
            <a:r>
              <a:rPr lang="en-CA" dirty="0"/>
              <a:t>, 5.1)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8394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366" y="724619"/>
            <a:ext cx="7350785" cy="5584741"/>
          </a:xfrm>
        </p:spPr>
        <p:txBody>
          <a:bodyPr>
            <a:normAutofit/>
          </a:bodyPr>
          <a:lstStyle/>
          <a:p>
            <a:r>
              <a:rPr lang="en-CA" dirty="0"/>
              <a:t>If we offend, it is with our good will</a:t>
            </a:r>
          </a:p>
          <a:p>
            <a:r>
              <a:rPr lang="en-CA" dirty="0"/>
              <a:t>That you should think we come not to offend.</a:t>
            </a:r>
          </a:p>
          <a:p>
            <a:r>
              <a:rPr lang="en-CA" dirty="0"/>
              <a:t>But with good will to show our simple </a:t>
            </a:r>
            <a:r>
              <a:rPr lang="en-CA" dirty="0" smtClean="0"/>
              <a:t>skill-- </a:t>
            </a:r>
            <a:endParaRPr lang="en-CA" dirty="0"/>
          </a:p>
          <a:p>
            <a:r>
              <a:rPr lang="en-CA" dirty="0"/>
              <a:t>That is the true beginning of our </a:t>
            </a:r>
            <a:r>
              <a:rPr lang="en-CA" dirty="0" smtClean="0"/>
              <a:t>end</a:t>
            </a:r>
            <a:r>
              <a:rPr lang="en-CA" dirty="0"/>
              <a:t>.</a:t>
            </a:r>
          </a:p>
          <a:p>
            <a:r>
              <a:rPr lang="en-CA" dirty="0"/>
              <a:t>Consider then we come. But in despite</a:t>
            </a:r>
          </a:p>
          <a:p>
            <a:r>
              <a:rPr lang="en-CA" dirty="0"/>
              <a:t>We do not come. As, minding to content you,</a:t>
            </a:r>
          </a:p>
          <a:p>
            <a:r>
              <a:rPr lang="en-CA" dirty="0"/>
              <a:t>Our true intent is all for your delight.</a:t>
            </a:r>
          </a:p>
          <a:p>
            <a:r>
              <a:rPr lang="en-CA" dirty="0"/>
              <a:t>We are not here that you should here repent you.</a:t>
            </a:r>
          </a:p>
          <a:p>
            <a:r>
              <a:rPr lang="en-CA" dirty="0"/>
              <a:t>The actors are at hand, and by their show,</a:t>
            </a:r>
          </a:p>
          <a:p>
            <a:r>
              <a:rPr lang="en-CA" dirty="0"/>
              <a:t>You shall know all that you are like to know.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8644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FEF77-9A39-0642-A6A2-AF6153C53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9513" y="4382262"/>
            <a:ext cx="7290053" cy="30175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Image result for first page of pride and prejud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618" y="78660"/>
            <a:ext cx="3854569" cy="685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28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FEF77-9A39-0642-A6A2-AF6153C536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6013" y="1385503"/>
            <a:ext cx="3832139" cy="4203769"/>
          </a:xfrm>
        </p:spPr>
        <p:txBody>
          <a:bodyPr/>
          <a:lstStyle/>
          <a:p>
            <a:r>
              <a:rPr lang="en-CA" dirty="0" smtClean="0"/>
              <a:t>How do you know what the title is?</a:t>
            </a:r>
          </a:p>
          <a:p>
            <a:r>
              <a:rPr lang="en-CA" dirty="0" smtClean="0"/>
              <a:t>How do you know where paragraphs begin and end?</a:t>
            </a:r>
          </a:p>
          <a:p>
            <a:r>
              <a:rPr lang="en-CA" dirty="0" smtClean="0"/>
              <a:t>How do you know when someone is speaking?</a:t>
            </a:r>
          </a:p>
          <a:p>
            <a:r>
              <a:rPr lang="en-CA" dirty="0" smtClean="0"/>
              <a:t>How do you know when sentences/clauses begin and end?</a:t>
            </a:r>
          </a:p>
          <a:p>
            <a:r>
              <a:rPr lang="en-CA" dirty="0" smtClean="0"/>
              <a:t>How do you know when words begin and end?</a:t>
            </a:r>
            <a:endParaRPr lang="en-CA" dirty="0"/>
          </a:p>
        </p:txBody>
      </p:sp>
      <p:pic>
        <p:nvPicPr>
          <p:cNvPr id="1026" name="Picture 2" descr="Image result for first page of pride and prejud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6" y="1296162"/>
            <a:ext cx="2660904" cy="473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4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FEF77-9A39-0642-A6A2-AF6153C536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3574" y="1296162"/>
            <a:ext cx="3864576" cy="4293108"/>
          </a:xfrm>
        </p:spPr>
        <p:txBody>
          <a:bodyPr/>
          <a:lstStyle/>
          <a:p>
            <a:r>
              <a:rPr lang="en-CA" dirty="0" smtClean="0"/>
              <a:t>Capital letters (all caps)</a:t>
            </a:r>
          </a:p>
          <a:p>
            <a:r>
              <a:rPr lang="en-CA" dirty="0" smtClean="0"/>
              <a:t>Centering</a:t>
            </a:r>
          </a:p>
          <a:p>
            <a:r>
              <a:rPr lang="en-CA" dirty="0" smtClean="0"/>
              <a:t>Indentation</a:t>
            </a:r>
          </a:p>
          <a:p>
            <a:r>
              <a:rPr lang="en-CA" dirty="0" smtClean="0"/>
              <a:t>Quotation marks</a:t>
            </a:r>
          </a:p>
          <a:p>
            <a:r>
              <a:rPr lang="en-CA" dirty="0" smtClean="0"/>
              <a:t>White space</a:t>
            </a:r>
          </a:p>
          <a:p>
            <a:endParaRPr lang="en-CA" dirty="0"/>
          </a:p>
        </p:txBody>
      </p:sp>
      <p:pic>
        <p:nvPicPr>
          <p:cNvPr id="1026" name="Picture 2" descr="Image result for first page of pride and prejud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6" y="1296162"/>
            <a:ext cx="2660904" cy="473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652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FEF77-9A39-0642-A6A2-AF6153C53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Burnard</a:t>
            </a:r>
            <a:r>
              <a:rPr lang="en-US" sz="3600" dirty="0" smtClean="0"/>
              <a:t>, Lou, Katherine O’Brien O’Keeffe, and John </a:t>
            </a:r>
            <a:r>
              <a:rPr lang="en-US" sz="3600" dirty="0" err="1" smtClean="0"/>
              <a:t>Unsworth</a:t>
            </a:r>
            <a:r>
              <a:rPr lang="en-US" sz="3600" dirty="0" smtClean="0"/>
              <a:t>, eds. </a:t>
            </a:r>
            <a:r>
              <a:rPr lang="en-US" sz="3600" i="1" dirty="0" smtClean="0"/>
              <a:t>Electronic Textual Editing</a:t>
            </a:r>
            <a:r>
              <a:rPr lang="en-US" sz="3600" dirty="0" smtClean="0"/>
              <a:t>. New York: MLA, 2006.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1750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does MARKUP Become part of the text?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Diacritical marks</a:t>
            </a:r>
          </a:p>
          <a:p>
            <a:endParaRPr lang="en-CA" dirty="0"/>
          </a:p>
          <a:p>
            <a:r>
              <a:rPr lang="en-CA" dirty="0" smtClean="0"/>
              <a:t>Example of Hebrew. Markup (including vowels, which are thought of as markup) must not be added to the most sacred texts. Vowels added to modern Hebrew texts.</a:t>
            </a:r>
          </a:p>
          <a:p>
            <a:endParaRPr lang="en-CA" dirty="0"/>
          </a:p>
          <a:p>
            <a:r>
              <a:rPr lang="en-CA" dirty="0" smtClean="0"/>
              <a:t>Indigenous languages. Usually transliterated with a lot of what looks like markup to English-speakers.</a:t>
            </a:r>
          </a:p>
          <a:p>
            <a:endParaRPr lang="en-CA" dirty="0"/>
          </a:p>
          <a:p>
            <a:r>
              <a:rPr lang="en-CA" dirty="0" smtClean="0"/>
              <a:t>Apostrophes</a:t>
            </a:r>
          </a:p>
          <a:p>
            <a:endParaRPr lang="en-CA" dirty="0"/>
          </a:p>
          <a:p>
            <a:r>
              <a:rPr lang="en-CA" dirty="0" smtClean="0"/>
              <a:t>Example of: it’s // its. The apostrophe + s [marking the genitive or possessive case]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3149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336E-EC4F-614A-A629-10A38AF6F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45" y="1263725"/>
            <a:ext cx="7290054" cy="1124712"/>
          </a:xfrm>
        </p:spPr>
        <p:txBody>
          <a:bodyPr/>
          <a:lstStyle/>
          <a:p>
            <a:r>
              <a:rPr lang="en-US" dirty="0" smtClean="0"/>
              <a:t>Other kinds of markup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FEF77-9A39-0642-A6A2-AF6153C53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000" dirty="0" smtClean="0"/>
              <a:t>Italics </a:t>
            </a:r>
            <a:r>
              <a:rPr lang="en-US" sz="2000" dirty="0"/>
              <a:t>for </a:t>
            </a:r>
            <a:r>
              <a:rPr lang="en-US" sz="2000" i="1" dirty="0"/>
              <a:t>emphasis</a:t>
            </a:r>
          </a:p>
          <a:p>
            <a:pPr lvl="1"/>
            <a:r>
              <a:rPr lang="en-US" sz="2000" u="sng" dirty="0"/>
              <a:t>Underlining for titles</a:t>
            </a:r>
          </a:p>
          <a:p>
            <a:pPr lvl="1"/>
            <a:r>
              <a:rPr lang="en-US" sz="2000" dirty="0"/>
              <a:t>Bold for </a:t>
            </a:r>
            <a:r>
              <a:rPr lang="en-US" sz="2000" b="1" dirty="0"/>
              <a:t>extra-emphasis</a:t>
            </a:r>
          </a:p>
          <a:p>
            <a:pPr lvl="1"/>
            <a:r>
              <a:rPr lang="en-US" sz="2000" dirty="0"/>
              <a:t>Quotation marks for “outside attribution” or “skepticism”</a:t>
            </a:r>
          </a:p>
          <a:p>
            <a:pPr lvl="1"/>
            <a:r>
              <a:rPr lang="en-US" sz="2000" dirty="0"/>
              <a:t>All capitals to YELL</a:t>
            </a:r>
          </a:p>
          <a:p>
            <a:pPr marL="128019" lvl="1" indent="0">
              <a:buNone/>
            </a:pPr>
            <a:endParaRPr lang="en-US" sz="2000" dirty="0"/>
          </a:p>
          <a:p>
            <a:pPr marL="96012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75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771</TotalTime>
  <Words>535</Words>
  <Application>Microsoft Office PowerPoint</Application>
  <PresentationFormat>On-screen Show (4:3)</PresentationFormat>
  <Paragraphs>89</Paragraphs>
  <Slides>19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Tw Cen MT</vt:lpstr>
      <vt:lpstr>Tw Cen MT Condensed</vt:lpstr>
      <vt:lpstr>Wingdings 3</vt:lpstr>
      <vt:lpstr>Integral</vt:lpstr>
      <vt:lpstr>PowerPoint Presentation</vt:lpstr>
      <vt:lpstr>PowerPoint Presentation</vt:lpstr>
      <vt:lpstr>PowerPoint Presentation</vt:lpstr>
      <vt:lpstr>Preliminary definition of markup</vt:lpstr>
      <vt:lpstr>PowerPoint Presentation</vt:lpstr>
      <vt:lpstr>PowerPoint Presentation</vt:lpstr>
      <vt:lpstr>Eats, shoots and leaves: Punctuation as markup</vt:lpstr>
      <vt:lpstr>PowerPoint Presentation</vt:lpstr>
      <vt:lpstr>Punctuation as voice markup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When does MARKUP Become part of the text?</vt:lpstr>
      <vt:lpstr>Other kinds of markup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TEXT ENCODING and Why Should I Care?</dc:title>
  <dc:creator>Microsoft Office User</dc:creator>
  <cp:lastModifiedBy>Janelle Jenstad</cp:lastModifiedBy>
  <cp:revision>41</cp:revision>
  <cp:lastPrinted>2019-04-15T17:38:06Z</cp:lastPrinted>
  <dcterms:created xsi:type="dcterms:W3CDTF">2019-04-15T16:37:09Z</dcterms:created>
  <dcterms:modified xsi:type="dcterms:W3CDTF">2020-01-16T19:26:18Z</dcterms:modified>
</cp:coreProperties>
</file>