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handoutMasterIdLst>
    <p:handoutMasterId r:id="rId37"/>
  </p:handoutMasterIdLst>
  <p:sldIdLst>
    <p:sldId id="256" r:id="rId4"/>
    <p:sldId id="257" r:id="rId5"/>
    <p:sldId id="278" r:id="rId6"/>
    <p:sldId id="258" r:id="rId7"/>
    <p:sldId id="277" r:id="rId8"/>
    <p:sldId id="259" r:id="rId9"/>
    <p:sldId id="279" r:id="rId10"/>
    <p:sldId id="280" r:id="rId11"/>
    <p:sldId id="282" r:id="rId12"/>
    <p:sldId id="283" r:id="rId13"/>
    <p:sldId id="275" r:id="rId14"/>
    <p:sldId id="285" r:id="rId15"/>
    <p:sldId id="287" r:id="rId16"/>
    <p:sldId id="284" r:id="rId17"/>
    <p:sldId id="286" r:id="rId18"/>
    <p:sldId id="290" r:id="rId19"/>
    <p:sldId id="291" r:id="rId20"/>
    <p:sldId id="274" r:id="rId21"/>
    <p:sldId id="276" r:id="rId22"/>
    <p:sldId id="292" r:id="rId23"/>
    <p:sldId id="293" r:id="rId24"/>
    <p:sldId id="294" r:id="rId25"/>
    <p:sldId id="295" r:id="rId26"/>
    <p:sldId id="261" r:id="rId27"/>
    <p:sldId id="262" r:id="rId28"/>
    <p:sldId id="263" r:id="rId29"/>
    <p:sldId id="264" r:id="rId30"/>
    <p:sldId id="265" r:id="rId31"/>
    <p:sldId id="267" r:id="rId32"/>
    <p:sldId id="260" r:id="rId33"/>
    <p:sldId id="270" r:id="rId34"/>
    <p:sldId id="272" r:id="rId35"/>
  </p:sldIdLst>
  <p:sldSz cx="1008062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9" d="100"/>
          <a:sy n="99" d="100"/>
        </p:scale>
        <p:origin x="1656" y="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DBEC7E1-E05F-426E-AD5D-7BE8630F320A}" type="slidenum">
              <a:t>‹#›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52194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4282"/>
            <a:ext cx="5028477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CA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CA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CA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CA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F4DCDEEC-99FF-40DB-B90D-31EF2A737A8B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518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CA" sz="20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B55D969-D909-4426-A2BF-931CDD7EAF9A}" type="slidenum">
              <a:t>1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763588"/>
            <a:ext cx="5029200" cy="37719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566BD0F-3331-4F45-86DC-F6C0C1335B78}" type="slidenum">
              <a:t>29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/>
          <a:lstStyle>
            <a:lvl1pPr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975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lang="en-US">
                <a:latin typeface="Calibri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7802794" cy="2826712"/>
          </a:xfrm>
        </p:spPr>
        <p:txBody>
          <a:bodyPr/>
          <a:lstStyle>
            <a:lvl1pPr>
              <a:defRPr>
                <a:latin typeface="Calibri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>
          <a:xfrm>
            <a:off x="3459239" y="6904972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97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869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240" y="1768477"/>
            <a:ext cx="4459291" cy="438467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114925" y="1768477"/>
            <a:ext cx="4460872" cy="438467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40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Footer Placeholder 6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86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032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524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701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 lang="en-CA"/>
            </a:lvl1pPr>
          </a:lstStyle>
          <a:p>
            <a:pPr lvl="0"/>
            <a:endParaRPr lang="en-CA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70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28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308854" y="301623"/>
            <a:ext cx="2266953" cy="5851529"/>
          </a:xfrm>
        </p:spPr>
        <p:txBody>
          <a:bodyPr vert="eaVert"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503240" y="301623"/>
            <a:ext cx="6653210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2EC1F9-B032-430A-A740-5D1B9F9FA057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45771F-0539-4E8F-B967-F07F6ED9047C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974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421CE5-FE6C-473D-96E9-C56AA98C642E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5628E3-70E9-4E2A-806B-84EA64CE0267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504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1840B9-89DC-43AF-A8E5-15E45579659C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80844-FCC9-4024-A1E6-BB171C22CA4B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413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93736" y="2012951"/>
            <a:ext cx="4270376" cy="47958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116516" y="2012951"/>
            <a:ext cx="4270376" cy="47958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03744E-DFF9-42D4-9983-ECDA42B02F1C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7BD914-989F-4EC9-B4A8-362C1D7EF375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417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7E751D-6E5B-45E6-97FC-DBABC51B5E6B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A181BF-421B-4A5C-ACD1-722A32727774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978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A98194-211C-4C78-84C6-9ED34E8ED82D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D450A1-9C0D-41EB-94E8-879AFA81DE62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575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7794B9-669B-4336-A2BF-AC9845361669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2E6BEA-5D1C-4EDB-BF6D-67E552E523A4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161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4CF3D3-59BC-412B-9AE9-859745CF92CD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839955-CD59-4848-896C-EA1FCE49CD19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51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 marL="0" indent="0">
              <a:buNone/>
              <a:defRPr lang="en-CA" sz="3200"/>
            </a:lvl1pPr>
          </a:lstStyle>
          <a:p>
            <a:pPr lvl="0"/>
            <a:endParaRPr lang="en-CA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CDDBD5-517F-4B94-ABDD-5BAD93523FD6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045CC7-A68B-44A5-9CEE-FEF7170A137D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8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B4736C-04FF-4FD6-8832-CC34DB8FB517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B23B26-2E9A-4E81-961E-940F13B007A9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699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213601" y="403222"/>
            <a:ext cx="2173291" cy="640556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93736" y="403222"/>
            <a:ext cx="6367460" cy="640556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BDDC9A-4FDB-46DB-AA1E-2A0DA0FC19CC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23CAEA-DAD1-4135-978D-9CFB9EA745CA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449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8525480-3581-42E4-80ED-7102E834373C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06BE8F63-B6AB-423A-8072-18FFDA8FE299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16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633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BE6F523-2B26-4365-A5AB-A014FA99100A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74DA823-1FC0-46C8-A46E-1D6BCFDA85F9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405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93736" y="2012951"/>
            <a:ext cx="4270376" cy="47958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116516" y="2012951"/>
            <a:ext cx="4270376" cy="47958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24CED7B-DB09-485B-B9ED-97F7AA532EDF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7A9F840-AFCC-496A-AA67-A212702664E2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650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8700F9C-E593-4F55-9500-04D79E21E024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C562CE9-CA8F-4AB4-978B-E987BFEAA4EB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66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374FDAB-B8A5-419C-B440-AFFF13DA50B3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74B1E45-6A89-4AAD-9FA6-220F662B998B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157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6FB98AFC-2095-4F8C-A3A3-131069FAD0BA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47A9946-275F-4292-872B-CF6B14D99BC2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22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B77B896-B1D6-4A9A-BFB8-8F517B5BD61C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A16914E-FA9C-41D1-91AE-49C8BAA04528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4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 marL="0" indent="0">
              <a:buNone/>
              <a:defRPr lang="en-CA" sz="3200"/>
            </a:lvl1pPr>
          </a:lstStyle>
          <a:p>
            <a:pPr lvl="0"/>
            <a:endParaRPr lang="en-CA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7EE97A3-A38E-4079-AC89-1F16B2083832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B173EE8-3AAC-451B-A06A-E8FA9854572C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023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E09AD95-CB9F-4678-A04D-44A784588D86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BC208C0-F7DB-464A-94DF-C87D77FEB8A8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578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213601" y="403222"/>
            <a:ext cx="2173291" cy="640556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93736" y="403222"/>
            <a:ext cx="6367460" cy="640556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quarter" idx="7"/>
          </p:nvPr>
        </p:nvSpPr>
        <p:spPr>
          <a:xfrm>
            <a:off x="670959" y="6994565"/>
            <a:ext cx="2289730" cy="4142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F4ACCD7-3069-473B-95DB-7E701A2AF10D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FEF564A-01A1-473A-B7A6-1B7D1FE30772}" type="slidenum"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88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CA"/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1"/>
          </p:nvPr>
        </p:nvSpPr>
        <p:spPr>
          <a:xfrm>
            <a:off x="503998" y="1769043"/>
            <a:ext cx="9071643" cy="43844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CA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 pitchFamily="34"/>
          <a:cs typeface="Calibri" pitchFamily="34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en-US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 pitchFamily="34"/>
          <a:cs typeface="Calibri" pitchFamily="34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 pitchFamily="34"/>
          <a:cs typeface="Calibri" pitchFamily="34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 pitchFamily="34"/>
          <a:cs typeface="Calibri" pitchFamily="34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 pitchFamily="34"/>
          <a:cs typeface="Calibri" pitchFamily="34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 pitchFamily="34"/>
          <a:cs typeface="Calibri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3145" cy="14604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93736" y="2012951"/>
            <a:ext cx="8693145" cy="47958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93736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0BC87EA0-5E93-4248-95DC-3312B1387099}" type="datetime1">
              <a:rPr lang="en-CA"/>
              <a:pPr lvl="0"/>
              <a:t>2020-03-09</a:t>
            </a:fld>
            <a:endParaRPr lang="en-CA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338510" y="7007220"/>
            <a:ext cx="3403597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CA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119939" y="7007220"/>
            <a:ext cx="2266953" cy="4016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CA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BAD7BF8-41DB-4CFD-946E-43C40D543393}" type="slidenum"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3145" cy="14604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93736" y="2012951"/>
            <a:ext cx="8693145" cy="47958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llation.folger.edu/2011/12/the-most-interesting-use-of-our-data-will-not-be-what-we-think-it-is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jenkins.hcmc.uvic.ca/job/MoEML/lastSuccessfulBuild/artifact/static/site/praxis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jenkins.hcmc.uvic.ca/job/MoEML/lastSuccessfulBuild/artifact/static/site/contribute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jenkins.hcmc.uvic.ca/job/MoEML/lastSuccessfulBuild/artifact/static/site/diplomatic_transcriptions.htm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jenkins.hcmc.uvic.ca/job/MoEML/lastSuccessfulBuild/artifact/static/site/mdtDocumentation.htm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digitalrenaissanceeditions@gmail.com" TargetMode="External"/><Relationship Id="rId7" Type="http://schemas.openxmlformats.org/officeDocument/2006/relationships/hyperlink" Target="mailto:lemdotech@uvic.ca" TargetMode="External"/><Relationship Id="rId2" Type="http://schemas.openxmlformats.org/officeDocument/2006/relationships/hyperlink" Target="mailto:london@uvic.c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londonpm@uvic.ca" TargetMode="External"/><Relationship Id="rId5" Type="http://schemas.openxmlformats.org/officeDocument/2006/relationships/hyperlink" Target="mailto:moemljuniorprogrammer@uvic.ca" TargetMode="External"/><Relationship Id="rId4" Type="http://schemas.openxmlformats.org/officeDocument/2006/relationships/hyperlink" Target="mailto:moemlras@uvic.ca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8" y="593847"/>
            <a:ext cx="9071643" cy="677104"/>
          </a:xfrm>
        </p:spPr>
        <p:txBody>
          <a:bodyPr>
            <a:spAutoFit/>
          </a:bodyPr>
          <a:lstStyle/>
          <a:p>
            <a:pPr lvl="0"/>
            <a:r>
              <a:rPr lang="en-CA"/>
              <a:t>Documentation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503998" y="2981501"/>
            <a:ext cx="9071643" cy="1959513"/>
          </a:xfrm>
        </p:spPr>
        <p:txBody>
          <a:bodyPr anchor="ctr" anchorCtr="1">
            <a:spAutoFit/>
          </a:bodyPr>
          <a:lstStyle/>
          <a:p>
            <a:pPr lvl="0" algn="ctr"/>
            <a:r>
              <a:rPr lang="en-CA" sz="4000"/>
              <a:t>What is it and who needs it?</a:t>
            </a:r>
          </a:p>
          <a:p>
            <a:pPr lvl="0" algn="ctr"/>
            <a:endParaRPr lang="en-CA"/>
          </a:p>
          <a:p>
            <a:pPr lvl="0" algn="ctr"/>
            <a:r>
              <a:rPr lang="en-CA"/>
              <a:t>Janelle Jenstad</a:t>
            </a:r>
          </a:p>
        </p:txBody>
      </p:sp>
      <p:sp>
        <p:nvSpPr>
          <p:cNvPr id="4" name="Footer Placeholder 4"/>
          <p:cNvSpPr txBox="1"/>
          <p:nvPr/>
        </p:nvSpPr>
        <p:spPr>
          <a:xfrm>
            <a:off x="4532031" y="7038392"/>
            <a:ext cx="3194995" cy="521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2400" b="1" i="0" u="none" strike="noStrike" kern="1200" cap="none" spc="0" baseline="0">
              <a:solidFill>
                <a:srgbClr val="666666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What is Documentation?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Documentation is a “memory container.”</a:t>
            </a:r>
          </a:p>
          <a:p>
            <a:pPr lvl="0"/>
            <a:endParaRPr lang="en-CA"/>
          </a:p>
          <a:p>
            <a:pPr lvl="0"/>
            <a:r>
              <a:rPr lang="en-CA"/>
              <a:t>The meta-metadata of your project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Documentation in DH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260485" cy="5393752"/>
          </a:xfrm>
        </p:spPr>
        <p:txBody>
          <a:bodyPr/>
          <a:lstStyle/>
          <a:p>
            <a:pPr lvl="0"/>
            <a:r>
              <a:rPr lang="en-CA" dirty="0"/>
              <a:t>Documentation is common in the IT world.</a:t>
            </a:r>
          </a:p>
          <a:p>
            <a:pPr lvl="0"/>
            <a:endParaRPr lang="en-CA" dirty="0"/>
          </a:p>
          <a:p>
            <a:pPr lvl="0"/>
            <a:r>
              <a:rPr lang="en-CA" dirty="0"/>
              <a:t>Not so common in the DH world.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Why do we document?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8030397" cy="3978618"/>
          </a:xfrm>
        </p:spPr>
        <p:txBody>
          <a:bodyPr>
            <a:normAutofit lnSpcReduction="10000"/>
          </a:bodyPr>
          <a:lstStyle/>
          <a:p>
            <a:pPr lvl="0"/>
            <a:r>
              <a:rPr lang="en-CA" dirty="0"/>
              <a:t>Because we forget what we did or decided.</a:t>
            </a:r>
          </a:p>
          <a:p>
            <a:pPr lvl="0"/>
            <a:endParaRPr lang="en-CA" dirty="0"/>
          </a:p>
          <a:p>
            <a:pPr lvl="0"/>
            <a:r>
              <a:rPr lang="en-CA" dirty="0"/>
              <a:t>Because others need to know what we did or decided</a:t>
            </a:r>
            <a:r>
              <a:rPr lang="en-CA" dirty="0" smtClean="0"/>
              <a:t>.</a:t>
            </a:r>
          </a:p>
          <a:p>
            <a:pPr lvl="0"/>
            <a:endParaRPr lang="en-CA" dirty="0"/>
          </a:p>
          <a:p>
            <a:pPr lvl="0"/>
            <a:r>
              <a:rPr lang="en-CA" dirty="0" smtClean="0"/>
              <a:t>Because people who use our tools, schema, customization need to know how to use it.</a:t>
            </a:r>
            <a:endParaRPr lang="en-CA" dirty="0"/>
          </a:p>
        </p:txBody>
      </p:sp>
      <p:sp>
        <p:nvSpPr>
          <p:cNvPr id="4" name="Footer Placeholder 3"/>
          <p:cNvSpPr txBox="1"/>
          <p:nvPr/>
        </p:nvSpPr>
        <p:spPr>
          <a:xfrm>
            <a:off x="3560874" y="6937607"/>
            <a:ext cx="3194995" cy="521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2400" b="1" i="0" u="none" strike="noStrike" kern="1200" cap="none" spc="0" baseline="0">
              <a:solidFill>
                <a:srgbClr val="666666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Key Questions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125574" cy="5735345"/>
          </a:xfrm>
        </p:spPr>
        <p:txBody>
          <a:bodyPr/>
          <a:lstStyle/>
          <a:p>
            <a:pPr lvl="0"/>
            <a:r>
              <a:rPr lang="en-CA" dirty="0"/>
              <a:t>Who needs documentation?</a:t>
            </a:r>
          </a:p>
          <a:p>
            <a:pPr lvl="0"/>
            <a:r>
              <a:rPr lang="en-CA" dirty="0"/>
              <a:t>What information do they need?</a:t>
            </a:r>
          </a:p>
          <a:p>
            <a:pPr lvl="0"/>
            <a:r>
              <a:rPr lang="en-CA" dirty="0"/>
              <a:t>Taxonomy of documentation</a:t>
            </a:r>
          </a:p>
          <a:p>
            <a:pPr lvl="0"/>
            <a:r>
              <a:rPr lang="en-CA" dirty="0"/>
              <a:t>Questions of style</a:t>
            </a:r>
          </a:p>
          <a:p>
            <a:pPr lvl="0"/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Who needs documentation?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7888885" cy="4522896"/>
          </a:xfrm>
        </p:spPr>
        <p:txBody>
          <a:bodyPr/>
          <a:lstStyle/>
          <a:p>
            <a:pPr lvl="0" indent="-228600"/>
            <a:r>
              <a:rPr lang="en-CA" sz="3600"/>
              <a:t>MAKING: Contributors to the project</a:t>
            </a:r>
          </a:p>
          <a:p>
            <a:pPr lvl="0" indent="-228600"/>
            <a:r>
              <a:rPr lang="en-CA" sz="3600"/>
              <a:t>USING: Users of the project</a:t>
            </a:r>
          </a:p>
          <a:p>
            <a:pPr lvl="0" indent="-228600"/>
            <a:r>
              <a:rPr lang="en-CA" sz="3600"/>
              <a:t>STORING: Archivists and remediators of the project (the memory keepers)</a:t>
            </a:r>
          </a:p>
          <a:p>
            <a:pPr lvl="0"/>
            <a:endParaRPr lang="en-CA" sz="5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The Makers: Contributors to the Project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8759741" cy="5790630"/>
          </a:xfrm>
        </p:spPr>
        <p:txBody>
          <a:bodyPr/>
          <a:lstStyle/>
          <a:p>
            <a:pPr lvl="1"/>
            <a:r>
              <a:rPr lang="en-CA" sz="3200"/>
              <a:t>New RAs</a:t>
            </a:r>
          </a:p>
          <a:p>
            <a:pPr lvl="1"/>
            <a:r>
              <a:rPr lang="en-CA" sz="3200"/>
              <a:t>Continuing RAs</a:t>
            </a:r>
          </a:p>
          <a:p>
            <a:pPr lvl="1"/>
            <a:r>
              <a:rPr lang="en-CA" sz="3200"/>
              <a:t>External Contributors</a:t>
            </a:r>
          </a:p>
          <a:p>
            <a:pPr lvl="1"/>
            <a:r>
              <a:rPr lang="en-CA" sz="3200"/>
              <a:t>Pedagogical Partners (Guest Editors and Students)</a:t>
            </a:r>
          </a:p>
          <a:p>
            <a:pPr lvl="1"/>
            <a:r>
              <a:rPr lang="en-CA" sz="3200"/>
              <a:t>Programmers and Junior Programmers</a:t>
            </a:r>
          </a:p>
          <a:p>
            <a:pPr lvl="1"/>
            <a:r>
              <a:rPr lang="en-CA" sz="3200"/>
              <a:t>The PI (who regularly forgets)</a:t>
            </a:r>
          </a:p>
          <a:p>
            <a:pPr lvl="0"/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 dirty="0"/>
              <a:t>The </a:t>
            </a:r>
            <a:r>
              <a:rPr lang="en-CA" dirty="0" smtClean="0"/>
              <a:t>Users (of MoEML)</a:t>
            </a:r>
            <a:endParaRPr lang="en-CA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8356975" cy="5790630"/>
          </a:xfrm>
        </p:spPr>
        <p:txBody>
          <a:bodyPr/>
          <a:lstStyle/>
          <a:p>
            <a:pPr lvl="0"/>
            <a:r>
              <a:rPr lang="en-CA"/>
              <a:t>Scholars</a:t>
            </a:r>
          </a:p>
          <a:p>
            <a:pPr lvl="0"/>
            <a:r>
              <a:rPr lang="en-CA"/>
              <a:t>Teachers</a:t>
            </a:r>
          </a:p>
          <a:p>
            <a:pPr lvl="0"/>
            <a:r>
              <a:rPr lang="en-CA"/>
              <a:t>Students</a:t>
            </a:r>
          </a:p>
          <a:p>
            <a:pPr lvl="0"/>
            <a:r>
              <a:rPr lang="en-CA"/>
              <a:t>Other DH projects (they like our data)</a:t>
            </a:r>
          </a:p>
          <a:p>
            <a:pPr lvl="0"/>
            <a:r>
              <a:rPr lang="en-CA"/>
              <a:t>Genealogists</a:t>
            </a:r>
          </a:p>
          <a:p>
            <a:pPr lvl="0"/>
            <a:r>
              <a:rPr lang="en-CA"/>
              <a:t>Novelists (and their Twitter followers)</a:t>
            </a:r>
          </a:p>
          <a:p>
            <a:pPr lvl="0"/>
            <a:r>
              <a:rPr lang="en-CA"/>
              <a:t>And … physicists?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3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071643" cy="4555559"/>
          </a:xfrm>
        </p:spPr>
        <p:txBody>
          <a:bodyPr/>
          <a:lstStyle/>
          <a:p>
            <a:pPr lvl="0"/>
            <a:r>
              <a:rPr lang="en-CA"/>
              <a:t>“The most interesting use of our data will not be what we think it is.” -- Mike Poston, Programmer, Folger Shakespeare Library</a:t>
            </a:r>
          </a:p>
          <a:p>
            <a:pPr lvl="0"/>
            <a:endParaRPr lang="en-CA"/>
          </a:p>
          <a:p>
            <a:pPr lvl="0"/>
            <a:r>
              <a:rPr lang="en-CA">
                <a:hlinkClick r:id="rId2"/>
              </a:rPr>
              <a:t>https://collation.folger.edu/2011/12/the-most-interesting-use-of-our-data-will-not-be-what-we-think-it-is/</a:t>
            </a:r>
            <a:endParaRPr lang="en-CA"/>
          </a:p>
          <a:p>
            <a:pPr lvl="0"/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The Memory Keepers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184288" cy="5110727"/>
          </a:xfrm>
        </p:spPr>
        <p:txBody>
          <a:bodyPr/>
          <a:lstStyle/>
          <a:p>
            <a:pPr lvl="0"/>
            <a:r>
              <a:rPr lang="en-CA"/>
              <a:t>Archivists</a:t>
            </a:r>
          </a:p>
          <a:p>
            <a:pPr lvl="0"/>
            <a:r>
              <a:rPr lang="en-CA"/>
              <a:t>Librarians</a:t>
            </a:r>
          </a:p>
          <a:p>
            <a:pPr lvl="0"/>
            <a:r>
              <a:rPr lang="en-CA"/>
              <a:t>Users we can’t even imagine</a:t>
            </a:r>
          </a:p>
          <a:p>
            <a:pPr lvl="0"/>
            <a:r>
              <a:rPr lang="en-CA"/>
              <a:t>Someone who decides to remediate the project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What information do the Makers need to know?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499975" cy="5790630"/>
          </a:xfrm>
        </p:spPr>
        <p:txBody>
          <a:bodyPr/>
          <a:lstStyle/>
          <a:p>
            <a:pPr lvl="0"/>
            <a:r>
              <a:rPr lang="en-CA"/>
              <a:t>The Makers:</a:t>
            </a:r>
          </a:p>
          <a:p>
            <a:pPr marL="457200" lvl="0" indent="-457200">
              <a:buSzPct val="100000"/>
              <a:buFont typeface="Arial" pitchFamily="34"/>
              <a:buChar char="•"/>
            </a:pPr>
            <a:r>
              <a:rPr lang="en-CA"/>
              <a:t>Need to know how to do things</a:t>
            </a:r>
          </a:p>
          <a:p>
            <a:pPr marL="457200" lvl="0" indent="-457200">
              <a:buSzPct val="100000"/>
              <a:buFont typeface="Arial" pitchFamily="34"/>
              <a:buChar char="•"/>
            </a:pPr>
            <a:r>
              <a:rPr lang="en-CA"/>
              <a:t>Need to know what to include and what not to include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Praxis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576630" cy="5790630"/>
          </a:xfrm>
        </p:spPr>
        <p:txBody>
          <a:bodyPr/>
          <a:lstStyle/>
          <a:p>
            <a:pPr lvl="0"/>
            <a:r>
              <a:rPr lang="en-CA">
                <a:hlinkClick r:id="rId2"/>
              </a:rPr>
              <a:t>https://jenkins.hcmc.uvic.ca/job/MoEML/lastSuccessfulBuild/artifact/static/site/praxis.htm</a:t>
            </a:r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Contributor information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478204" cy="5790630"/>
          </a:xfrm>
        </p:spPr>
        <p:txBody>
          <a:bodyPr/>
          <a:lstStyle/>
          <a:p>
            <a:pPr lvl="0"/>
            <a:r>
              <a:rPr lang="en-CA">
                <a:hlinkClick r:id="rId2"/>
              </a:rPr>
              <a:t>https://jenkins.hcmc.uvic.ca/job/MoEML/lastSuccessfulBuild/artifact/static/site/contribute.htm</a:t>
            </a:r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484" y="0"/>
            <a:ext cx="2580528" cy="755305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 dirty="0"/>
              <a:t>What information do the users need to know?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695913" cy="5790630"/>
          </a:xfrm>
        </p:spPr>
        <p:txBody>
          <a:bodyPr/>
          <a:lstStyle/>
          <a:p>
            <a:pPr lvl="0"/>
            <a:r>
              <a:rPr lang="en-CA" sz="3000"/>
              <a:t>Where you got your texts/data (the infamous &lt;sourceDesc&gt;)</a:t>
            </a:r>
          </a:p>
          <a:p>
            <a:pPr lvl="0"/>
            <a:r>
              <a:rPr lang="en-CA" sz="3000"/>
              <a:t>What you did to the text/data</a:t>
            </a:r>
          </a:p>
          <a:p>
            <a:pPr lvl="0"/>
            <a:r>
              <a:rPr lang="en-CA" sz="3000"/>
              <a:t>Your principles of inclusion/exclusion (scope)</a:t>
            </a:r>
          </a:p>
          <a:p>
            <a:pPr lvl="0"/>
            <a:r>
              <a:rPr lang="en-CA" sz="3000"/>
              <a:t>Who did what when (for citation purposes)</a:t>
            </a:r>
          </a:p>
          <a:p>
            <a:pPr lvl="0"/>
            <a:r>
              <a:rPr lang="en-CA" sz="3000"/>
              <a:t>How to find things</a:t>
            </a:r>
          </a:p>
          <a:p>
            <a:pPr lvl="0"/>
            <a:r>
              <a:rPr lang="en-CA" sz="3000"/>
              <a:t>How to use the features of the site</a:t>
            </a:r>
          </a:p>
          <a:p>
            <a:pPr lvl="0"/>
            <a:r>
              <a:rPr lang="en-CA" sz="3000"/>
              <a:t>How to contact you, submit corrections, </a:t>
            </a:r>
            <a:r>
              <a:rPr lang="en-CA" sz="3000" i="1"/>
              <a:t>et cetera</a:t>
            </a:r>
            <a:endParaRPr lang="en-CA" sz="3000"/>
          </a:p>
          <a:p>
            <a:pPr lvl="0"/>
            <a:r>
              <a:rPr lang="en-CA" sz="3000"/>
              <a:t>Permissions and rights</a:t>
            </a:r>
          </a:p>
          <a:p>
            <a:pPr lvl="0"/>
            <a:r>
              <a:rPr lang="en-CA" sz="3000"/>
              <a:t>Licensing for re-use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80000"/>
              </a:lnSpc>
              <a:buNone/>
            </a:pPr>
            <a:r>
              <a:rPr lang="en-CA"/>
              <a:t>Textual Essay – standard scholarly stuff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en-CA"/>
              <a:t>Editorial Note</a:t>
            </a:r>
          </a:p>
          <a:p>
            <a:pPr marL="0" lvl="0" indent="0">
              <a:lnSpc>
                <a:spcPct val="80000"/>
              </a:lnSpc>
              <a:buNone/>
            </a:pPr>
            <a:endParaRPr lang="en-CA"/>
          </a:p>
          <a:p>
            <a:pPr marL="0" lvl="0" indent="0">
              <a:lnSpc>
                <a:spcPct val="80000"/>
              </a:lnSpc>
              <a:buNone/>
            </a:pPr>
            <a:r>
              <a:rPr lang="en-CA"/>
              <a:t>Remediation History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en-CA"/>
              <a:t>Encoding Description</a:t>
            </a:r>
          </a:p>
          <a:p>
            <a:pPr marL="0" lvl="0" indent="0">
              <a:lnSpc>
                <a:spcPct val="80000"/>
              </a:lnSpc>
              <a:buNone/>
            </a:pPr>
            <a:endParaRPr lang="en-CA"/>
          </a:p>
          <a:p>
            <a:pPr marL="0" lvl="0" indent="0">
              <a:lnSpc>
                <a:spcPct val="80000"/>
              </a:lnSpc>
              <a:buNone/>
            </a:pPr>
            <a:r>
              <a:rPr lang="en-CA"/>
              <a:t>Hint! You can repurpose a lot of your “how to” documentation.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en-CA"/>
              <a:t>E.g., </a:t>
            </a:r>
            <a:r>
              <a:rPr lang="en-CA">
                <a:hlinkClick r:id="rId2"/>
              </a:rPr>
              <a:t>https://jenkins.hcmc.uvic.ca/job/MoEML/lastSuccessfulBuild/artifact/static/site/diplomatic_transcriptions.htm</a:t>
            </a:r>
            <a:endParaRPr lang="en-CA"/>
          </a:p>
          <a:p>
            <a:pPr marL="0" lvl="0" indent="0">
              <a:lnSpc>
                <a:spcPct val="80000"/>
              </a:lnSpc>
              <a:buNone/>
            </a:pPr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What information do the memory keepers need?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CA"/>
              <a:t>Metadata (in a format that they can add to their catalogue)</a:t>
            </a:r>
          </a:p>
          <a:p>
            <a:pPr marL="0" lvl="0" indent="0">
              <a:buNone/>
            </a:pPr>
            <a:r>
              <a:rPr lang="en-CA"/>
              <a:t>File types</a:t>
            </a:r>
          </a:p>
          <a:p>
            <a:pPr marL="0" lvl="0" indent="0">
              <a:buNone/>
            </a:pPr>
            <a:r>
              <a:rPr lang="en-CA"/>
              <a:t>Permissions and rights</a:t>
            </a:r>
          </a:p>
          <a:p>
            <a:pPr marL="0" lvl="0" indent="0">
              <a:buNone/>
            </a:pPr>
            <a:r>
              <a:rPr lang="en-CA"/>
              <a:t>A project history?</a:t>
            </a:r>
          </a:p>
          <a:p>
            <a:pPr marL="0" lvl="0" indent="0">
              <a:buNone/>
            </a:pPr>
            <a:endParaRPr lang="en-CA"/>
          </a:p>
          <a:p>
            <a:pPr marL="0" lvl="0" indent="0">
              <a:buNone/>
            </a:pPr>
            <a:r>
              <a:rPr lang="en-CA"/>
              <a:t>Information on any lingering dependencies</a:t>
            </a:r>
          </a:p>
          <a:p>
            <a:pPr marL="0" lvl="0" indent="0">
              <a:buNone/>
            </a:pPr>
            <a:r>
              <a:rPr lang="en-CA"/>
              <a:t>Information on technologies required to build it. Code structure.</a:t>
            </a:r>
          </a:p>
          <a:p>
            <a:pPr marL="0" lvl="0" indent="0">
              <a:buNone/>
            </a:pPr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Types of Documentation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7802794" cy="5079501"/>
          </a:xfrm>
        </p:spPr>
        <p:txBody>
          <a:bodyPr/>
          <a:lstStyle/>
          <a:p>
            <a:pPr lvl="0"/>
            <a:r>
              <a:rPr lang="en-CA"/>
              <a:t>How-to documents for the encoder and RA</a:t>
            </a:r>
          </a:p>
          <a:p>
            <a:pPr lvl="0"/>
            <a:r>
              <a:rPr lang="en-CA"/>
              <a:t>What we did (to the text): Editorial Decisions and Encoding Decisions</a:t>
            </a:r>
          </a:p>
          <a:p>
            <a:pPr lvl="0"/>
            <a:r>
              <a:rPr lang="en-CA"/>
              <a:t>End-user documentation: how to use project</a:t>
            </a:r>
          </a:p>
          <a:p>
            <a:pPr lvl="0"/>
            <a:r>
              <a:rPr lang="en-CA"/>
              <a:t>How the code works</a:t>
            </a:r>
          </a:p>
          <a:p>
            <a:pPr lvl="0"/>
            <a:r>
              <a:rPr lang="en-CA"/>
              <a:t>Requirements: to build, reboot, or rebuild the system</a:t>
            </a:r>
          </a:p>
          <a:p>
            <a:pPr lvl="0"/>
            <a:r>
              <a:rPr lang="en-CA"/>
              <a:t>Technical and Procedural Documentation</a:t>
            </a:r>
          </a:p>
          <a:p>
            <a:pPr lvl="0"/>
            <a:endParaRPr lang="en-CA"/>
          </a:p>
          <a:p>
            <a:pPr lvl="0"/>
            <a:endParaRPr lang="en-CA"/>
          </a:p>
          <a:p>
            <a:pPr lvl="0"/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How do we write it? Questions of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“How to” – use second-person, verbs, imperatives. </a:t>
            </a:r>
          </a:p>
          <a:p>
            <a:pPr lvl="0"/>
            <a:r>
              <a:rPr lang="en-CA"/>
              <a:t>“Descriptive” – first person (singular or plural, as required)</a:t>
            </a:r>
          </a:p>
          <a:p>
            <a:pPr lvl="0"/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Where do we keep documentation?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576630" cy="5491730"/>
          </a:xfrm>
        </p:spPr>
        <p:txBody>
          <a:bodyPr/>
          <a:lstStyle/>
          <a:p>
            <a:pPr lvl="0"/>
            <a:r>
              <a:rPr lang="en-CA" sz="4000" dirty="0"/>
              <a:t>On the site</a:t>
            </a:r>
          </a:p>
          <a:p>
            <a:pPr lvl="1"/>
            <a:r>
              <a:rPr lang="en-CA" dirty="0"/>
              <a:t>In the metadata of every file</a:t>
            </a:r>
          </a:p>
          <a:p>
            <a:pPr lvl="1"/>
            <a:r>
              <a:rPr lang="en-CA" dirty="0"/>
              <a:t>On the bottom of every page</a:t>
            </a:r>
          </a:p>
          <a:p>
            <a:pPr lvl="1"/>
            <a:r>
              <a:rPr lang="en-CA" dirty="0"/>
              <a:t>In a section with a descriptive name (which you have to curate)</a:t>
            </a:r>
          </a:p>
          <a:p>
            <a:pPr marL="457200" lvl="1" indent="0">
              <a:buNone/>
            </a:pPr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Pro-Tip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576630" cy="5709440"/>
          </a:xfrm>
        </p:spPr>
        <p:txBody>
          <a:bodyPr/>
          <a:lstStyle/>
          <a:p>
            <a:pPr lvl="0"/>
            <a:r>
              <a:rPr lang="en-CA"/>
              <a:t>Create a “document type” for documentation</a:t>
            </a:r>
          </a:p>
          <a:p>
            <a:pPr lvl="0"/>
            <a:endParaRPr lang="en-CA"/>
          </a:p>
          <a:p>
            <a:pPr lvl="0"/>
            <a:r>
              <a:rPr lang="en-CA">
                <a:hlinkClick r:id="rId2"/>
              </a:rPr>
              <a:t>https://jenkins.hcmc.uvic.ca/job/MoEML/lastSuccessfulBuild/artifact/static/site/mdtDocumentation.htm</a:t>
            </a:r>
            <a:endParaRPr lang="en-CA"/>
          </a:p>
          <a:p>
            <a:pPr lvl="0"/>
            <a:endParaRPr lang="en-CA"/>
          </a:p>
          <a:p>
            <a:pPr lvl="0"/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When and how do you update it?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576630" cy="5790630"/>
          </a:xfrm>
        </p:spPr>
        <p:txBody>
          <a:bodyPr/>
          <a:lstStyle/>
          <a:p>
            <a:pPr lvl="0"/>
            <a:r>
              <a:rPr lang="en-CA"/>
              <a:t>Regularly! </a:t>
            </a:r>
          </a:p>
          <a:p>
            <a:pPr lvl="0"/>
            <a:endParaRPr lang="en-CA"/>
          </a:p>
          <a:p>
            <a:pPr lvl="0"/>
            <a:r>
              <a:rPr lang="en-CA"/>
              <a:t>Make a decision</a:t>
            </a:r>
          </a:p>
          <a:p>
            <a:pPr marL="457200" lvl="0" indent="-457200">
              <a:buSzPct val="100000"/>
              <a:buFont typeface="Wingdings" pitchFamily="2"/>
              <a:buChar char="à"/>
            </a:pPr>
            <a:r>
              <a:rPr lang="en-CA"/>
              <a:t>Photograph the whiteboard</a:t>
            </a:r>
          </a:p>
          <a:p>
            <a:pPr marL="457200" lvl="0" indent="-457200">
              <a:buSzPct val="100000"/>
              <a:buFont typeface="Wingdings" pitchFamily="2"/>
              <a:buChar char="à"/>
            </a:pPr>
            <a:r>
              <a:rPr lang="en-CA"/>
              <a:t>Add a task to “Add that decision to documentation” (attach the whiteboard photo)</a:t>
            </a:r>
          </a:p>
          <a:p>
            <a:pPr marL="457200" lvl="0" indent="-457200">
              <a:buSzPct val="100000"/>
              <a:buFont typeface="Wingdings" pitchFamily="2"/>
              <a:buChar char="à"/>
            </a:pPr>
            <a:r>
              <a:rPr lang="en-CA"/>
              <a:t>Write the new documentation as soon as you’ve tested the implications of the decision</a:t>
            </a:r>
          </a:p>
          <a:p>
            <a:pPr lvl="0"/>
            <a:endParaRPr lang="en-CA"/>
          </a:p>
          <a:p>
            <a:pPr lvl="0"/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Do the same at the local level. </a:t>
            </a:r>
          </a:p>
          <a:p>
            <a:pPr lvl="0"/>
            <a:r>
              <a:rPr lang="en-CA"/>
              <a:t>E.g., Write xml comments in your files</a:t>
            </a:r>
          </a:p>
          <a:p>
            <a:pPr lvl="0"/>
            <a:r>
              <a:rPr lang="en-CA"/>
              <a:t>&lt;!-- Decided this was a long S --&gt;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Project Continuity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Where are other team members preparing and storing their work?</a:t>
            </a:r>
          </a:p>
          <a:p>
            <a:pPr lvl="0"/>
            <a:r>
              <a:rPr lang="en-CA"/>
              <a:t>What email account are they using for project correspondence?</a:t>
            </a:r>
          </a:p>
          <a:p>
            <a:pPr lvl="0"/>
            <a:r>
              <a:rPr lang="en-CA"/>
              <a:t>Where are they documenting their work?</a:t>
            </a:r>
          </a:p>
          <a:p>
            <a:pPr lvl="0"/>
            <a:endParaRPr lang="en-CA"/>
          </a:p>
        </p:txBody>
      </p:sp>
      <p:sp>
        <p:nvSpPr>
          <p:cNvPr id="4" name="Footer Placeholder 3"/>
          <p:cNvSpPr txBox="1"/>
          <p:nvPr/>
        </p:nvSpPr>
        <p:spPr>
          <a:xfrm>
            <a:off x="2630929" y="7038392"/>
            <a:ext cx="3194995" cy="521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2400" b="1" i="0" u="none" strike="noStrike" kern="1200" cap="none" spc="0" baseline="0">
              <a:solidFill>
                <a:srgbClr val="666666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Consider …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Versioning your working documents (in the repository)</a:t>
            </a:r>
          </a:p>
        </p:txBody>
      </p:sp>
      <p:sp>
        <p:nvSpPr>
          <p:cNvPr id="4" name="Footer Placeholder 3"/>
          <p:cNvSpPr txBox="1"/>
          <p:nvPr/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2400" b="1" i="0" u="none" strike="noStrike" kern="1200" cap="none" spc="0" baseline="0">
              <a:solidFill>
                <a:srgbClr val="666666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Consider …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Versioning your working documents (in the repository)</a:t>
            </a:r>
          </a:p>
          <a:p>
            <a:pPr lvl="0"/>
            <a:r>
              <a:rPr lang="en-CA"/>
              <a:t>Setting up shared workspaces</a:t>
            </a:r>
          </a:p>
        </p:txBody>
      </p:sp>
      <p:sp>
        <p:nvSpPr>
          <p:cNvPr id="4" name="Footer Placeholder 3"/>
          <p:cNvSpPr txBox="1"/>
          <p:nvPr/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2400" b="1" i="0" u="none" strike="noStrike" kern="1200" cap="none" spc="0" baseline="0">
                <a:solidFill>
                  <a:srgbClr val="666666"/>
                </a:solidFill>
                <a:uFillTx/>
                <a:latin typeface="Liberation Serif" pitchFamily="18"/>
                <a:ea typeface="DejaVu Sans" pitchFamily="2"/>
                <a:cs typeface="DejaVu Sans" pitchFamily="2"/>
              </a:rPr>
              <a:t>JT &lt;/e&gt; MH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09" y="284158"/>
            <a:ext cx="9144000" cy="699134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Consider …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Setting up shared workspaces</a:t>
            </a:r>
          </a:p>
          <a:p>
            <a:pPr lvl="0"/>
            <a:r>
              <a:rPr lang="en-CA"/>
              <a:t>GoogleDrive – make sure the project is the owner (via the project email)</a:t>
            </a:r>
          </a:p>
          <a:p>
            <a:pPr lvl="0"/>
            <a:endParaRPr lang="en-CA"/>
          </a:p>
          <a:p>
            <a:pPr lvl="0"/>
            <a:endParaRPr lang="en-CA"/>
          </a:p>
        </p:txBody>
      </p:sp>
      <p:sp>
        <p:nvSpPr>
          <p:cNvPr id="4" name="Footer Placeholder 3"/>
          <p:cNvSpPr txBox="1"/>
          <p:nvPr/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2400" b="1" i="0" u="none" strike="noStrike" kern="1200" cap="none" spc="0" baseline="0">
              <a:solidFill>
                <a:srgbClr val="666666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Consider …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</a:pPr>
            <a:r>
              <a:rPr lang="en-CA" sz="3000"/>
              <a:t>Project email accounts:</a:t>
            </a:r>
          </a:p>
          <a:p>
            <a:pPr lvl="1">
              <a:lnSpc>
                <a:spcPct val="70000"/>
              </a:lnSpc>
            </a:pPr>
            <a:r>
              <a:rPr lang="en-CA" sz="2200">
                <a:hlinkClick r:id="rId2"/>
              </a:rPr>
              <a:t>london@uvic.ca</a:t>
            </a:r>
            <a:endParaRPr lang="en-CA" sz="2200"/>
          </a:p>
          <a:p>
            <a:pPr lvl="1">
              <a:lnSpc>
                <a:spcPct val="70000"/>
              </a:lnSpc>
            </a:pPr>
            <a:r>
              <a:rPr lang="en-CA" sz="2200">
                <a:hlinkClick r:id="rId3"/>
              </a:rPr>
              <a:t>digitalrenaissanceeditions@gmail.com</a:t>
            </a:r>
            <a:endParaRPr lang="en-CA" sz="2200"/>
          </a:p>
          <a:p>
            <a:pPr lvl="0">
              <a:lnSpc>
                <a:spcPct val="80000"/>
              </a:lnSpc>
            </a:pPr>
            <a:r>
              <a:rPr lang="en-CA" sz="3000"/>
              <a:t>Role-based email accounts:</a:t>
            </a:r>
          </a:p>
          <a:p>
            <a:pPr lvl="1">
              <a:lnSpc>
                <a:spcPct val="70000"/>
              </a:lnSpc>
            </a:pPr>
            <a:r>
              <a:rPr lang="en-CA" sz="2200">
                <a:hlinkClick r:id="rId4"/>
              </a:rPr>
              <a:t>moemlras@uvic.ca</a:t>
            </a:r>
            <a:endParaRPr lang="en-CA" sz="2200"/>
          </a:p>
          <a:p>
            <a:pPr lvl="1">
              <a:lnSpc>
                <a:spcPct val="70000"/>
              </a:lnSpc>
            </a:pPr>
            <a:r>
              <a:rPr lang="en-CA" sz="2200">
                <a:hlinkClick r:id="rId5"/>
              </a:rPr>
              <a:t>moemljuniorprogrammer@uvic.ca</a:t>
            </a:r>
            <a:endParaRPr lang="en-CA" sz="2200"/>
          </a:p>
          <a:p>
            <a:pPr lvl="1">
              <a:lnSpc>
                <a:spcPct val="70000"/>
              </a:lnSpc>
            </a:pPr>
            <a:r>
              <a:rPr lang="en-CA" sz="2200">
                <a:hlinkClick r:id="rId6"/>
              </a:rPr>
              <a:t>londonpm@uvic.ca</a:t>
            </a:r>
            <a:r>
              <a:rPr lang="en-CA" sz="2200"/>
              <a:t> </a:t>
            </a:r>
          </a:p>
          <a:p>
            <a:pPr lvl="1">
              <a:lnSpc>
                <a:spcPct val="70000"/>
              </a:lnSpc>
            </a:pPr>
            <a:r>
              <a:rPr lang="en-CA" sz="2200">
                <a:hlinkClick r:id="rId7"/>
              </a:rPr>
              <a:t>lemdotech@uvic.ca</a:t>
            </a:r>
            <a:endParaRPr lang="en-CA" sz="2200"/>
          </a:p>
          <a:p>
            <a:pPr lvl="1">
              <a:lnSpc>
                <a:spcPct val="70000"/>
              </a:lnSpc>
            </a:pPr>
            <a:endParaRPr lang="en-CA" sz="2200"/>
          </a:p>
        </p:txBody>
      </p:sp>
      <p:sp>
        <p:nvSpPr>
          <p:cNvPr id="4" name="Footer Placeholder 3"/>
          <p:cNvSpPr txBox="1"/>
          <p:nvPr/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2400" b="1" i="0" u="none" strike="noStrike" kern="1200" cap="none" spc="0" baseline="0">
              <a:solidFill>
                <a:srgbClr val="666666"/>
              </a:solidFill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492" y="366637"/>
            <a:ext cx="9071643" cy="1262155"/>
          </a:xfrm>
        </p:spPr>
        <p:txBody>
          <a:bodyPr/>
          <a:lstStyle/>
          <a:p>
            <a:pPr lvl="0"/>
            <a:r>
              <a:rPr lang="en-CA"/>
              <a:t>What else do you need to document?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44767" y="1628793"/>
            <a:ext cx="9935852" cy="5838809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en-CA" sz="3000"/>
              <a:t>Records Management System</a:t>
            </a:r>
          </a:p>
          <a:p>
            <a:pPr marL="457200" lvl="0" indent="-457200">
              <a:lnSpc>
                <a:spcPct val="80000"/>
              </a:lnSpc>
              <a:buSzPct val="100000"/>
              <a:buFont typeface="Arial" pitchFamily="34"/>
              <a:buChar char="•"/>
            </a:pPr>
            <a:r>
              <a:rPr lang="en-CA" sz="3000"/>
              <a:t>Where are the files (electronic and analogue)?</a:t>
            </a:r>
          </a:p>
          <a:p>
            <a:pPr marL="457200" lvl="0" indent="-457200">
              <a:lnSpc>
                <a:spcPct val="80000"/>
              </a:lnSpc>
              <a:buSzPct val="100000"/>
              <a:buFont typeface="Arial" pitchFamily="34"/>
              <a:buChar char="•"/>
            </a:pPr>
            <a:r>
              <a:rPr lang="en-CA" sz="3000"/>
              <a:t>Not all records belong on your site (some aspects of project history, personnel records, most parts of grant applications)</a:t>
            </a:r>
          </a:p>
          <a:p>
            <a:pPr lvl="0">
              <a:lnSpc>
                <a:spcPct val="80000"/>
              </a:lnSpc>
            </a:pPr>
            <a:endParaRPr lang="en-CA" sz="3000"/>
          </a:p>
          <a:p>
            <a:pPr lvl="0">
              <a:lnSpc>
                <a:spcPct val="80000"/>
              </a:lnSpc>
            </a:pPr>
            <a:endParaRPr lang="en-CA" sz="3000"/>
          </a:p>
          <a:p>
            <a:pPr lvl="0">
              <a:lnSpc>
                <a:spcPct val="80000"/>
              </a:lnSpc>
            </a:pPr>
            <a:r>
              <a:rPr lang="en-CA" sz="3000"/>
              <a:t>What to do if a key team member is hit by that bus we keep talking about? </a:t>
            </a:r>
          </a:p>
          <a:p>
            <a:pPr lvl="0">
              <a:lnSpc>
                <a:spcPct val="80000"/>
              </a:lnSpc>
            </a:pPr>
            <a:endParaRPr lang="en-CA" sz="3000"/>
          </a:p>
          <a:p>
            <a:pPr lvl="0">
              <a:lnSpc>
                <a:spcPct val="80000"/>
              </a:lnSpc>
            </a:pPr>
            <a:endParaRPr lang="en-CA" sz="3000"/>
          </a:p>
          <a:p>
            <a:pPr lvl="0">
              <a:lnSpc>
                <a:spcPct val="80000"/>
              </a:lnSpc>
            </a:pPr>
            <a:r>
              <a:rPr lang="en-CA" sz="3000"/>
              <a:t>(But don’t stop taking the bus. It’s good for the environment </a:t>
            </a:r>
            <a:r>
              <a:rPr lang="en-CA" sz="3000">
                <a:latin typeface="Wingdings" pitchFamily="2"/>
              </a:rPr>
              <a:t></a:t>
            </a:r>
            <a:r>
              <a:rPr lang="en-CA" sz="3000"/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Your “hit-by-a-bus” document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499975" cy="5790630"/>
          </a:xfrm>
        </p:spPr>
        <p:txBody>
          <a:bodyPr/>
          <a:lstStyle/>
          <a:p>
            <a:pPr lvl="0"/>
            <a:r>
              <a:rPr lang="en-CA"/>
              <a:t>Where to find your “Records Management” document</a:t>
            </a:r>
          </a:p>
          <a:p>
            <a:pPr lvl="0"/>
            <a:r>
              <a:rPr lang="en-CA"/>
              <a:t>Who has keys to the filing cabinet</a:t>
            </a:r>
          </a:p>
          <a:p>
            <a:pPr lvl="0"/>
            <a:r>
              <a:rPr lang="en-CA"/>
              <a:t>Who has access to various digital storage and workspaces</a:t>
            </a:r>
          </a:p>
          <a:p>
            <a:pPr lvl="0"/>
            <a:r>
              <a:rPr lang="en-CA"/>
              <a:t>To whom access should be given</a:t>
            </a:r>
          </a:p>
          <a:p>
            <a:pPr lvl="0"/>
            <a:r>
              <a:rPr lang="en-CA"/>
              <a:t>Grant numbers, signing authorities, delegates</a:t>
            </a:r>
          </a:p>
          <a:p>
            <a:pPr lvl="0"/>
            <a:r>
              <a:rPr lang="en-CA"/>
              <a:t>Successor (if you need one on a grant)</a:t>
            </a:r>
          </a:p>
          <a:p>
            <a:pPr lvl="0"/>
            <a:r>
              <a:rPr lang="en-CA"/>
              <a:t>(Your programmer will have a “hit-by-a-bus” document too.)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Debunking Myths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Code is not self-documenting. </a:t>
            </a:r>
          </a:p>
          <a:p>
            <a:pPr lvl="0"/>
            <a:r>
              <a:rPr lang="en-CA"/>
              <a:t>ODD files are not self-documenting either.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CA"/>
              <a:t>Resources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Claire Warwick </a:t>
            </a:r>
            <a:r>
              <a:rPr lang="en-CA" i="1"/>
              <a:t>et al</a:t>
            </a:r>
            <a:r>
              <a:rPr lang="en-CA"/>
              <a:t>. “Documentation and the Users of Digital Resources in the Humanities.” </a:t>
            </a:r>
            <a:r>
              <a:rPr lang="en-CA" i="1"/>
              <a:t>Journal of Documentation</a:t>
            </a:r>
            <a:r>
              <a:rPr lang="en-CA"/>
              <a:t> 65.1 (2009): 33-57. https://doi.org/10.1108/00220410910926112.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5450</TotalTime>
  <Words>920</Words>
  <Application>Microsoft Office PowerPoint</Application>
  <PresentationFormat>Custom</PresentationFormat>
  <Paragraphs>161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Calibri</vt:lpstr>
      <vt:lpstr>Calibri Light</vt:lpstr>
      <vt:lpstr>DejaVu Sans</vt:lpstr>
      <vt:lpstr>FreeSans</vt:lpstr>
      <vt:lpstr>Liberation Sans</vt:lpstr>
      <vt:lpstr>Liberation Serif</vt:lpstr>
      <vt:lpstr>Noto Sans CJK SC Regular</vt:lpstr>
      <vt:lpstr>Wingdings</vt:lpstr>
      <vt:lpstr>Default</vt:lpstr>
      <vt:lpstr>1_Custom Design</vt:lpstr>
      <vt:lpstr>Custom Design</vt:lpstr>
      <vt:lpstr>Documentation</vt:lpstr>
      <vt:lpstr>What is Documentation?</vt:lpstr>
      <vt:lpstr>Documentation in DH</vt:lpstr>
      <vt:lpstr>Why do we document?</vt:lpstr>
      <vt:lpstr>Key Questions</vt:lpstr>
      <vt:lpstr>Who needs documentation?</vt:lpstr>
      <vt:lpstr>The Makers: Contributors to the Project</vt:lpstr>
      <vt:lpstr>The Users (of MoEML)</vt:lpstr>
      <vt:lpstr>PowerPoint Presentation</vt:lpstr>
      <vt:lpstr>The Memory Keepers</vt:lpstr>
      <vt:lpstr>What information do the Makers need to know?</vt:lpstr>
      <vt:lpstr>Praxis</vt:lpstr>
      <vt:lpstr>Contributor information</vt:lpstr>
      <vt:lpstr>PowerPoint Presentation</vt:lpstr>
      <vt:lpstr>What information do the users need to know?</vt:lpstr>
      <vt:lpstr>PowerPoint Presentation</vt:lpstr>
      <vt:lpstr>What information do the memory keepers need?</vt:lpstr>
      <vt:lpstr>Types of Documentation</vt:lpstr>
      <vt:lpstr>How do we write it? Questions of Style</vt:lpstr>
      <vt:lpstr>Where do we keep documentation?</vt:lpstr>
      <vt:lpstr>Pro-Tip</vt:lpstr>
      <vt:lpstr>When and how do you update it?</vt:lpstr>
      <vt:lpstr>PowerPoint Presentation</vt:lpstr>
      <vt:lpstr>Project Continuity</vt:lpstr>
      <vt:lpstr>Consider …</vt:lpstr>
      <vt:lpstr>Consider …</vt:lpstr>
      <vt:lpstr>Consider …</vt:lpstr>
      <vt:lpstr>Consider …</vt:lpstr>
      <vt:lpstr>What else do you need to document?</vt:lpstr>
      <vt:lpstr>Your “hit-by-a-bus” document</vt:lpstr>
      <vt:lpstr>Debunking Myths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Documentation</dc:title>
  <dc:creator>Janelle Jenstad</dc:creator>
  <cp:lastModifiedBy>Janelle Jenstad</cp:lastModifiedBy>
  <cp:revision>82</cp:revision>
  <dcterms:created xsi:type="dcterms:W3CDTF">2016-05-16T08:22:39Z</dcterms:created>
  <dcterms:modified xsi:type="dcterms:W3CDTF">2020-03-09T20:08:24Z</dcterms:modified>
</cp:coreProperties>
</file>