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21"/>
  </p:notesMasterIdLst>
  <p:sldIdLst>
    <p:sldId id="256" r:id="rId5"/>
    <p:sldId id="279" r:id="rId6"/>
    <p:sldId id="257" r:id="rId7"/>
    <p:sldId id="304" r:id="rId8"/>
    <p:sldId id="298" r:id="rId9"/>
    <p:sldId id="305" r:id="rId10"/>
    <p:sldId id="281" r:id="rId11"/>
    <p:sldId id="288" r:id="rId12"/>
    <p:sldId id="306" r:id="rId13"/>
    <p:sldId id="278" r:id="rId14"/>
    <p:sldId id="289" r:id="rId15"/>
    <p:sldId id="307" r:id="rId16"/>
    <p:sldId id="294" r:id="rId17"/>
    <p:sldId id="308" r:id="rId18"/>
    <p:sldId id="293" r:id="rId19"/>
    <p:sldId id="259"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8F9B"/>
    <a:srgbClr val="4D4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B9AA05-DA21-421A-8E29-B58BE95AB08A}" v="70" dt="2020-03-11T22:40:29.0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40" autoAdjust="0"/>
    <p:restoredTop sz="68625" autoAdjust="0"/>
  </p:normalViewPr>
  <p:slideViewPr>
    <p:cSldViewPr snapToGrid="0">
      <p:cViewPr varScale="1">
        <p:scale>
          <a:sx n="75" d="100"/>
          <a:sy n="75" d="100"/>
        </p:scale>
        <p:origin x="534" y="78"/>
      </p:cViewPr>
      <p:guideLst/>
    </p:cSldViewPr>
  </p:slideViewPr>
  <p:notesTextViewPr>
    <p:cViewPr>
      <p:scale>
        <a:sx n="1" d="1"/>
        <a:sy n="1" d="1"/>
      </p:scale>
      <p:origin x="0" y="0"/>
    </p:cViewPr>
  </p:notesTextViewPr>
  <p:notesViewPr>
    <p:cSldViewPr snapToGrid="0">
      <p:cViewPr varScale="1">
        <p:scale>
          <a:sx n="91" d="100"/>
          <a:sy n="91" d="100"/>
        </p:scale>
        <p:origin x="343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814BA456-B315-4FD9-9DF5-DF87D6B90255}" type="datetimeFigureOut">
              <a:rPr lang="en-CA" smtClean="0"/>
              <a:t>2020-03-15</a:t>
            </a:fld>
            <a:endParaRPr lang="en-CA" dirty="0"/>
          </a:p>
        </p:txBody>
      </p:sp>
      <p:sp>
        <p:nvSpPr>
          <p:cNvPr id="4" name="Slide Image Placeholder 3"/>
          <p:cNvSpPr>
            <a:spLocks noGrp="1" noRot="1" noChangeAspect="1"/>
          </p:cNvSpPr>
          <p:nvPr>
            <p:ph type="sldImg" idx="2"/>
          </p:nvPr>
        </p:nvSpPr>
        <p:spPr>
          <a:xfrm>
            <a:off x="734060" y="466435"/>
            <a:ext cx="5575300" cy="3136900"/>
          </a:xfrm>
          <a:prstGeom prst="rect">
            <a:avLst/>
          </a:prstGeom>
          <a:noFill/>
          <a:ln w="12700">
            <a:solidFill>
              <a:prstClr val="black"/>
            </a:solidFill>
          </a:ln>
        </p:spPr>
        <p:txBody>
          <a:bodyPr vert="horz" lIns="93177" tIns="46589" rIns="93177" bIns="46589" rtlCol="0" anchor="ctr"/>
          <a:lstStyle/>
          <a:p>
            <a:endParaRPr lang="en-CA" dirty="0"/>
          </a:p>
        </p:txBody>
      </p:sp>
      <p:sp>
        <p:nvSpPr>
          <p:cNvPr id="5" name="Notes Placeholder 4"/>
          <p:cNvSpPr>
            <a:spLocks noGrp="1"/>
          </p:cNvSpPr>
          <p:nvPr>
            <p:ph type="body" sz="quarter" idx="3"/>
          </p:nvPr>
        </p:nvSpPr>
        <p:spPr>
          <a:xfrm>
            <a:off x="701040" y="3741683"/>
            <a:ext cx="5608320" cy="5088284"/>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C8B8E96-ABA0-4CA1-A484-118B39DE2BFA}" type="slidenum">
              <a:rPr lang="en-CA" smtClean="0"/>
              <a:t>‹#›</a:t>
            </a:fld>
            <a:endParaRPr lang="en-CA" dirty="0"/>
          </a:p>
        </p:txBody>
      </p:sp>
    </p:spTree>
    <p:extLst>
      <p:ext uri="{BB962C8B-B14F-4D97-AF65-F5344CB8AC3E}">
        <p14:creationId xmlns:p14="http://schemas.microsoft.com/office/powerpoint/2010/main" val="3059151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r>
              <a:rPr lang="en-US" dirty="0"/>
              <a:t>What brought you to </a:t>
            </a:r>
            <a:r>
              <a:rPr lang="en-US"/>
              <a:t>a class on XML?</a:t>
            </a:r>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1</a:t>
            </a:fld>
            <a:endParaRPr lang="en-CA" dirty="0"/>
          </a:p>
        </p:txBody>
      </p:sp>
    </p:spTree>
    <p:extLst>
      <p:ext uri="{BB962C8B-B14F-4D97-AF65-F5344CB8AC3E}">
        <p14:creationId xmlns:p14="http://schemas.microsoft.com/office/powerpoint/2010/main" val="1412814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2</a:t>
            </a:fld>
            <a:endParaRPr lang="en-CA" dirty="0"/>
          </a:p>
        </p:txBody>
      </p:sp>
    </p:spTree>
    <p:extLst>
      <p:ext uri="{BB962C8B-B14F-4D97-AF65-F5344CB8AC3E}">
        <p14:creationId xmlns:p14="http://schemas.microsoft.com/office/powerpoint/2010/main" val="3074485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CA" dirty="0"/>
              <a:t>The name for the transcript</a:t>
            </a:r>
            <a:r>
              <a:rPr lang="en-CA" baseline="0" dirty="0"/>
              <a:t> of parliamentary debates throughout the Commonwealth</a:t>
            </a:r>
            <a:endParaRPr lang="en-CA" dirty="0"/>
          </a:p>
          <a:p>
            <a:pPr marL="174708" indent="-174708">
              <a:buFont typeface="Arial" panose="020B0604020202020204" pitchFamily="34" charset="0"/>
              <a:buChar char="•"/>
            </a:pPr>
            <a:r>
              <a:rPr lang="en-CA" dirty="0"/>
              <a:t>Timelines</a:t>
            </a:r>
          </a:p>
          <a:p>
            <a:pPr marL="640594" lvl="1" indent="-174708">
              <a:buFont typeface="Arial" panose="020B0604020202020204" pitchFamily="34" charset="0"/>
              <a:buChar char="•"/>
            </a:pPr>
            <a:r>
              <a:rPr lang="en-CA" dirty="0"/>
              <a:t>One</a:t>
            </a:r>
            <a:r>
              <a:rPr lang="en-CA" baseline="0" dirty="0"/>
              <a:t> hour later for draft </a:t>
            </a:r>
            <a:r>
              <a:rPr lang="en-CA" i="1" baseline="0" dirty="0"/>
              <a:t>Blues</a:t>
            </a:r>
            <a:endParaRPr lang="en-CA" i="0" baseline="0" dirty="0"/>
          </a:p>
          <a:p>
            <a:pPr marL="640594" lvl="1" indent="-174708">
              <a:buFont typeface="Arial" panose="020B0604020202020204" pitchFamily="34" charset="0"/>
              <a:buChar char="•"/>
            </a:pPr>
            <a:r>
              <a:rPr lang="en-CA" i="0" baseline="0" dirty="0"/>
              <a:t>About three days for the final</a:t>
            </a:r>
          </a:p>
          <a:p>
            <a:endParaRPr lang="en-CA" i="0" baseline="0" dirty="0"/>
          </a:p>
          <a:p>
            <a:pPr marL="174708" indent="-174708">
              <a:buFont typeface="Arial" panose="020B0604020202020204" pitchFamily="34" charset="0"/>
              <a:buChar char="•"/>
            </a:pPr>
            <a:r>
              <a:rPr lang="en-CA" i="0" baseline="0" dirty="0"/>
              <a:t>Products</a:t>
            </a:r>
          </a:p>
          <a:p>
            <a:pPr marL="640594" lvl="1" indent="-174708">
              <a:buFont typeface="Arial" panose="020B0604020202020204" pitchFamily="34" charset="0"/>
              <a:buChar char="•"/>
            </a:pPr>
            <a:r>
              <a:rPr lang="en-CA" i="1" baseline="0" dirty="0"/>
              <a:t>Blues</a:t>
            </a:r>
          </a:p>
          <a:p>
            <a:pPr marL="640594" lvl="1" indent="-174708">
              <a:buFont typeface="Arial" panose="020B0604020202020204" pitchFamily="34" charset="0"/>
              <a:buChar char="•"/>
            </a:pPr>
            <a:r>
              <a:rPr lang="en-CA" i="0" baseline="0" dirty="0"/>
              <a:t>Finals</a:t>
            </a:r>
          </a:p>
          <a:p>
            <a:pPr marL="640594" lvl="1" indent="-174708">
              <a:buFont typeface="Arial" panose="020B0604020202020204" pitchFamily="34" charset="0"/>
              <a:buChar char="•"/>
            </a:pPr>
            <a:r>
              <a:rPr lang="en-CA" i="0" baseline="0" dirty="0"/>
              <a:t>Indexes</a:t>
            </a:r>
          </a:p>
          <a:p>
            <a:pPr marL="640594" lvl="1" indent="-174708">
              <a:buFont typeface="Arial" panose="020B0604020202020204" pitchFamily="34" charset="0"/>
              <a:buChar char="•"/>
            </a:pPr>
            <a:r>
              <a:rPr lang="en-CA" i="0" baseline="0" dirty="0"/>
              <a:t>Broadcasts</a:t>
            </a:r>
          </a:p>
          <a:p>
            <a:pPr marL="640594" lvl="1" indent="-174708">
              <a:buFont typeface="Arial" panose="020B0604020202020204" pitchFamily="34" charset="0"/>
              <a:buChar char="•"/>
            </a:pPr>
            <a:r>
              <a:rPr lang="en-CA" i="0" baseline="0" dirty="0"/>
              <a:t>Webstreams</a:t>
            </a:r>
          </a:p>
          <a:p>
            <a:pPr marL="640594" lvl="1" indent="-174708">
              <a:buFont typeface="Arial" panose="020B0604020202020204" pitchFamily="34" charset="0"/>
              <a:buChar char="•"/>
            </a:pPr>
            <a:r>
              <a:rPr lang="en-CA" i="0" baseline="0" dirty="0"/>
              <a:t>Archive videos</a:t>
            </a:r>
          </a:p>
          <a:p>
            <a:endParaRPr lang="en-CA" i="0" baseline="0" dirty="0"/>
          </a:p>
          <a:p>
            <a:pPr marL="174708" indent="-174708">
              <a:buFont typeface="Arial" panose="020B0604020202020204" pitchFamily="34" charset="0"/>
              <a:buChar char="•"/>
            </a:pPr>
            <a:r>
              <a:rPr lang="en-CA" i="0" baseline="0" dirty="0"/>
              <a:t>Majority of users are online both readers and viewers</a:t>
            </a:r>
          </a:p>
          <a:p>
            <a:pPr marL="174708" indent="-174708">
              <a:buFont typeface="Arial" panose="020B0604020202020204" pitchFamily="34" charset="0"/>
              <a:buChar char="•"/>
            </a:pPr>
            <a:endParaRPr lang="en-CA" i="0" baseline="0" dirty="0"/>
          </a:p>
          <a:p>
            <a:pPr marL="174708" indent="-174708">
              <a:buFont typeface="Arial" panose="020B0604020202020204" pitchFamily="34" charset="0"/>
              <a:buChar char="•"/>
            </a:pPr>
            <a:r>
              <a:rPr lang="en-CA" i="0" baseline="0" dirty="0"/>
              <a:t>Who uses it?</a:t>
            </a:r>
          </a:p>
          <a:p>
            <a:pPr marL="640594" lvl="1" indent="-174708">
              <a:buFont typeface="Arial" panose="020B0604020202020204" pitchFamily="34" charset="0"/>
              <a:buChar char="•"/>
            </a:pPr>
            <a:r>
              <a:rPr lang="en-CA" i="0" baseline="0" dirty="0"/>
              <a:t>The members and their staff</a:t>
            </a:r>
          </a:p>
          <a:p>
            <a:pPr marL="640594" lvl="1" indent="-174708">
              <a:buFont typeface="Arial" panose="020B0604020202020204" pitchFamily="34" charset="0"/>
              <a:buChar char="•"/>
            </a:pPr>
            <a:r>
              <a:rPr lang="en-CA" i="0" baseline="0" dirty="0"/>
              <a:t>The press</a:t>
            </a:r>
          </a:p>
          <a:p>
            <a:pPr marL="1106481" lvl="2" indent="-174708">
              <a:buFont typeface="Arial" panose="020B0604020202020204" pitchFamily="34" charset="0"/>
              <a:buChar char="•"/>
            </a:pPr>
            <a:r>
              <a:rPr lang="en-CA" i="0" baseline="0" dirty="0"/>
              <a:t>What was going on today?</a:t>
            </a:r>
          </a:p>
          <a:p>
            <a:pPr marL="1106481" lvl="2" indent="-174708">
              <a:buFont typeface="Arial" panose="020B0604020202020204" pitchFamily="34" charset="0"/>
              <a:buChar char="•"/>
            </a:pPr>
            <a:r>
              <a:rPr lang="en-CA" i="0" baseline="0" dirty="0"/>
              <a:t>What was going on in the ‘90s?</a:t>
            </a:r>
          </a:p>
          <a:p>
            <a:pPr marL="640594" lvl="1" indent="-174708">
              <a:buFont typeface="Arial" panose="020B0604020202020204" pitchFamily="34" charset="0"/>
              <a:buChar char="•"/>
            </a:pPr>
            <a:r>
              <a:rPr lang="en-CA" i="0" baseline="0" dirty="0"/>
              <a:t>Government</a:t>
            </a:r>
          </a:p>
          <a:p>
            <a:pPr marL="1106481" lvl="2" indent="-174708">
              <a:buFont typeface="Arial" panose="020B0604020202020204" pitchFamily="34" charset="0"/>
              <a:buChar char="•"/>
            </a:pPr>
            <a:r>
              <a:rPr lang="en-CA" i="0" baseline="0" dirty="0"/>
              <a:t>Tracking legislation</a:t>
            </a:r>
          </a:p>
          <a:p>
            <a:pPr marL="1106481" lvl="2" indent="-174708">
              <a:buFont typeface="Arial" panose="020B0604020202020204" pitchFamily="34" charset="0"/>
              <a:buChar char="•"/>
            </a:pPr>
            <a:r>
              <a:rPr lang="en-CA" i="0" baseline="0" dirty="0"/>
              <a:t>Budgets</a:t>
            </a:r>
          </a:p>
          <a:p>
            <a:pPr marL="1106481" lvl="2" indent="-174708">
              <a:buFont typeface="Arial" panose="020B0604020202020204" pitchFamily="34" charset="0"/>
              <a:buChar char="•"/>
            </a:pPr>
            <a:r>
              <a:rPr lang="en-CA" i="0" baseline="0" dirty="0"/>
              <a:t>Drafting new legislation</a:t>
            </a:r>
          </a:p>
          <a:p>
            <a:pPr marL="640594" lvl="1" indent="-174708">
              <a:buFont typeface="Arial" panose="020B0604020202020204" pitchFamily="34" charset="0"/>
              <a:buChar char="•"/>
            </a:pPr>
            <a:r>
              <a:rPr lang="en-CA" i="0" baseline="0" dirty="0"/>
              <a:t>The legal community</a:t>
            </a:r>
          </a:p>
          <a:p>
            <a:pPr marL="1106481" lvl="2" indent="-174708">
              <a:buFont typeface="Arial" panose="020B0604020202020204" pitchFamily="34" charset="0"/>
              <a:buChar char="•"/>
            </a:pPr>
            <a:r>
              <a:rPr lang="en-CA" i="0" baseline="0" dirty="0"/>
              <a:t>Legislative intent</a:t>
            </a:r>
          </a:p>
          <a:p>
            <a:pPr marL="649281" lvl="1" indent="-174708">
              <a:buFont typeface="Arial" panose="020B0604020202020204" pitchFamily="34" charset="0"/>
              <a:buChar char="•"/>
            </a:pPr>
            <a:r>
              <a:rPr lang="en-CA" i="0" baseline="0" dirty="0"/>
              <a:t>Social Science Researchers</a:t>
            </a:r>
          </a:p>
          <a:p>
            <a:pPr marL="1106481" lvl="2" indent="-174708">
              <a:buFont typeface="Arial" panose="020B0604020202020204" pitchFamily="34" charset="0"/>
              <a:buChar char="•"/>
            </a:pPr>
            <a:r>
              <a:rPr lang="en-CA" i="0" baseline="0" dirty="0"/>
              <a:t>Prayers and Reflections</a:t>
            </a:r>
          </a:p>
          <a:p>
            <a:pPr marL="649281" lvl="1" indent="-174708">
              <a:buFont typeface="Arial" panose="020B0604020202020204" pitchFamily="34" charset="0"/>
              <a:buChar char="•"/>
            </a:pPr>
            <a:r>
              <a:rPr lang="en-CA" i="0" baseline="0" dirty="0"/>
              <a:t>Indigenous Researchers</a:t>
            </a:r>
          </a:p>
          <a:p>
            <a:pPr marL="640594" lvl="1" indent="-174708">
              <a:buFont typeface="Arial" panose="020B0604020202020204" pitchFamily="34" charset="0"/>
              <a:buChar char="•"/>
            </a:pPr>
            <a:r>
              <a:rPr lang="en-CA" i="0" baseline="0" dirty="0"/>
              <a:t>Citizens, lobby, and civil society groups</a:t>
            </a:r>
          </a:p>
          <a:p>
            <a:pPr marL="640594" lvl="1" indent="-174708">
              <a:buFont typeface="Arial" panose="020B0604020202020204" pitchFamily="34" charset="0"/>
              <a:buChar char="•"/>
            </a:pPr>
            <a:r>
              <a:rPr lang="en-CA" i="0" baseline="0" dirty="0"/>
              <a:t>Historians</a:t>
            </a:r>
          </a:p>
          <a:p>
            <a:pPr marL="640594" lvl="1" indent="-174708">
              <a:buFont typeface="Arial" panose="020B0604020202020204" pitchFamily="34" charset="0"/>
              <a:buChar char="•"/>
            </a:pPr>
            <a:endParaRPr lang="en-CA" i="0" baseline="0" dirty="0"/>
          </a:p>
        </p:txBody>
      </p:sp>
      <p:sp>
        <p:nvSpPr>
          <p:cNvPr id="4" name="Slide Number Placeholder 3"/>
          <p:cNvSpPr>
            <a:spLocks noGrp="1"/>
          </p:cNvSpPr>
          <p:nvPr>
            <p:ph type="sldNum" sz="quarter" idx="10"/>
          </p:nvPr>
        </p:nvSpPr>
        <p:spPr/>
        <p:txBody>
          <a:bodyPr/>
          <a:lstStyle/>
          <a:p>
            <a:fld id="{6C8B8E96-ABA0-4CA1-A484-118B39DE2BFA}" type="slidenum">
              <a:rPr lang="en-CA" smtClean="0"/>
              <a:t>3</a:t>
            </a:fld>
            <a:endParaRPr lang="en-CA" dirty="0"/>
          </a:p>
        </p:txBody>
      </p:sp>
    </p:spTree>
    <p:extLst>
      <p:ext uri="{BB962C8B-B14F-4D97-AF65-F5344CB8AC3E}">
        <p14:creationId xmlns:p14="http://schemas.microsoft.com/office/powerpoint/2010/main" val="3448201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marL="637336" lvl="1" indent="-171450">
              <a:buFont typeface="Arial" panose="020B0604020202020204" pitchFamily="34" charset="0"/>
              <a:buChar char="•"/>
            </a:pPr>
            <a:r>
              <a:rPr lang="en-US" i="0" baseline="0" dirty="0"/>
              <a:t>Here you can see the console operator’s position and the chamber in the background</a:t>
            </a:r>
          </a:p>
          <a:p>
            <a:pPr marL="637336" lvl="1" indent="-171450">
              <a:buFont typeface="Arial" panose="020B0604020202020204" pitchFamily="34" charset="0"/>
              <a:buChar char="•"/>
            </a:pPr>
            <a:r>
              <a:rPr lang="en-US" i="0" baseline="0" dirty="0"/>
              <a:t>The speaker or chair recognizes a member</a:t>
            </a:r>
          </a:p>
          <a:p>
            <a:pPr marL="637336" lvl="1" indent="-171450">
              <a:buFont typeface="Arial" panose="020B0604020202020204" pitchFamily="34" charset="0"/>
              <a:buChar char="•"/>
            </a:pPr>
            <a:r>
              <a:rPr lang="en-US" i="0" baseline="0" dirty="0"/>
              <a:t>The console operator activates their microphone</a:t>
            </a:r>
          </a:p>
          <a:p>
            <a:pPr marL="637336" lvl="1" indent="-171450">
              <a:buFont typeface="Arial" panose="020B0604020202020204" pitchFamily="34" charset="0"/>
              <a:buChar char="•"/>
            </a:pPr>
            <a:r>
              <a:rPr lang="en-US" i="0" baseline="0" dirty="0"/>
              <a:t>A camera moves to a preprogramed position</a:t>
            </a:r>
          </a:p>
        </p:txBody>
      </p:sp>
      <p:sp>
        <p:nvSpPr>
          <p:cNvPr id="4" name="Slide Number Placeholder 3"/>
          <p:cNvSpPr>
            <a:spLocks noGrp="1"/>
          </p:cNvSpPr>
          <p:nvPr>
            <p:ph type="sldNum" sz="quarter" idx="10"/>
          </p:nvPr>
        </p:nvSpPr>
        <p:spPr/>
        <p:txBody>
          <a:bodyPr/>
          <a:lstStyle/>
          <a:p>
            <a:fld id="{6C8B8E96-ABA0-4CA1-A484-118B39DE2BFA}" type="slidenum">
              <a:rPr lang="en-CA" smtClean="0"/>
              <a:t>4</a:t>
            </a:fld>
            <a:endParaRPr lang="en-CA" dirty="0"/>
          </a:p>
        </p:txBody>
      </p:sp>
    </p:spTree>
    <p:extLst>
      <p:ext uri="{BB962C8B-B14F-4D97-AF65-F5344CB8AC3E}">
        <p14:creationId xmlns:p14="http://schemas.microsoft.com/office/powerpoint/2010/main" val="2961887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marL="637336" lvl="1" indent="-171450">
              <a:buFont typeface="Arial" panose="020B0604020202020204" pitchFamily="34" charset="0"/>
              <a:buChar char="•"/>
            </a:pPr>
            <a:r>
              <a:rPr lang="en-US" i="0" baseline="0" dirty="0"/>
              <a:t>Magnetic tape</a:t>
            </a:r>
          </a:p>
          <a:p>
            <a:pPr marL="637336" lvl="1" indent="-171450">
              <a:buFont typeface="Arial" panose="020B0604020202020204" pitchFamily="34" charset="0"/>
              <a:buChar char="•"/>
            </a:pPr>
            <a:r>
              <a:rPr lang="en-US" i="0" baseline="0" dirty="0"/>
              <a:t>Member is recognized by the Speaker or Chair</a:t>
            </a:r>
          </a:p>
          <a:p>
            <a:pPr marL="637336" lvl="1" indent="-171450">
              <a:buFont typeface="Arial" panose="020B0604020202020204" pitchFamily="34" charset="0"/>
              <a:buChar char="•"/>
            </a:pPr>
            <a:r>
              <a:rPr lang="en-US" i="0" baseline="0" dirty="0"/>
              <a:t>Microphone is activated</a:t>
            </a:r>
          </a:p>
          <a:p>
            <a:pPr marL="637336" lvl="1" indent="-171450">
              <a:buFont typeface="Arial" panose="020B0604020202020204" pitchFamily="34" charset="0"/>
              <a:buChar char="•"/>
            </a:pPr>
            <a:r>
              <a:rPr lang="en-US" i="0" baseline="0" dirty="0"/>
              <a:t>Camera orients automatically on the member</a:t>
            </a:r>
          </a:p>
          <a:p>
            <a:pPr marL="1094536" lvl="2" indent="-171450">
              <a:buFont typeface="Arial" panose="020B0604020202020204" pitchFamily="34" charset="0"/>
              <a:buChar char="•"/>
            </a:pPr>
            <a:r>
              <a:rPr lang="en-US" i="0" baseline="0" dirty="0" err="1"/>
              <a:t>Eby</a:t>
            </a:r>
            <a:r>
              <a:rPr lang="en-US" i="0" baseline="0" dirty="0"/>
              <a:t> vs. Selina Robinson</a:t>
            </a:r>
          </a:p>
          <a:p>
            <a:pPr marL="637336" lvl="1" indent="-171450">
              <a:buFont typeface="Arial" panose="020B0604020202020204" pitchFamily="34" charset="0"/>
              <a:buChar char="•"/>
            </a:pPr>
            <a:r>
              <a:rPr lang="en-US" i="0" baseline="0" dirty="0"/>
              <a:t>Captioning</a:t>
            </a:r>
          </a:p>
          <a:p>
            <a:pPr marL="637336" lvl="1" indent="-171450">
              <a:buFont typeface="Arial" panose="020B0604020202020204" pitchFamily="34" charset="0"/>
              <a:buChar char="•"/>
            </a:pPr>
            <a:r>
              <a:rPr lang="en-US" i="0" baseline="0" dirty="0"/>
              <a:t>Recorded in five-minute segments</a:t>
            </a:r>
          </a:p>
          <a:p>
            <a:pPr marL="637336" lvl="1" indent="-171450">
              <a:buFont typeface="Arial" panose="020B0604020202020204" pitchFamily="34" charset="0"/>
              <a:buChar char="•"/>
            </a:pPr>
            <a:r>
              <a:rPr lang="en-CA" i="0" baseline="0" dirty="0"/>
              <a:t>Proceedings in the Chamber, Douglas Fir and Birch Committee Rooms</a:t>
            </a:r>
          </a:p>
          <a:p>
            <a:pPr marL="637336" lvl="1" indent="-171450">
              <a:buFont typeface="Arial" panose="020B0604020202020204" pitchFamily="34" charset="0"/>
              <a:buChar char="•"/>
            </a:pPr>
            <a:endParaRPr lang="en-CA" i="0" baseline="0" dirty="0"/>
          </a:p>
          <a:p>
            <a:pPr marL="637336" lvl="1" indent="-171450">
              <a:buFont typeface="Arial" panose="020B0604020202020204" pitchFamily="34" charset="0"/>
              <a:buChar char="•"/>
            </a:pPr>
            <a:endParaRPr lang="en-CA" i="0" baseline="0" dirty="0"/>
          </a:p>
          <a:p>
            <a:r>
              <a:rPr lang="en-US" sz="1200" b="1" i="0" kern="1200" dirty="0">
                <a:solidFill>
                  <a:schemeClr val="tx1"/>
                </a:solidFill>
                <a:effectLst/>
                <a:latin typeface="+mn-lt"/>
                <a:ea typeface="+mn-ea"/>
                <a:cs typeface="+mn-cs"/>
              </a:rPr>
              <a:t>PART IV - RECORDING OF DEBATES</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Recording of debates.</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120.</a:t>
            </a:r>
            <a:r>
              <a:rPr lang="en-US" sz="1200" b="0" i="0" kern="1200" dirty="0">
                <a:solidFill>
                  <a:schemeClr val="tx1"/>
                </a:solidFill>
                <a:effectLst/>
                <a:latin typeface="+mn-lt"/>
                <a:ea typeface="+mn-ea"/>
                <a:cs typeface="+mn-cs"/>
              </a:rPr>
              <a:t> The debates of the Legislative Assembly in the House and all Committees of the House shall be recorded by means of magnetic-tape recorders or other suitable recording devices in accordance with the following rules:</a:t>
            </a:r>
          </a:p>
          <a:p>
            <a:r>
              <a:rPr lang="en-US" sz="1200" b="1" i="0" kern="1200" dirty="0">
                <a:solidFill>
                  <a:schemeClr val="tx1"/>
                </a:solidFill>
                <a:effectLst/>
                <a:latin typeface="+mn-lt"/>
                <a:ea typeface="+mn-ea"/>
                <a:cs typeface="+mn-cs"/>
              </a:rPr>
              <a:t>Magnetic-tape record under control of the Speaker.</a:t>
            </a:r>
            <a:endParaRPr lang="en-US" sz="1200" b="0" i="0" kern="1200" dirty="0">
              <a:solidFill>
                <a:schemeClr val="tx1"/>
              </a:solidFill>
              <a:effectLst/>
              <a:latin typeface="+mn-lt"/>
              <a:ea typeface="+mn-ea"/>
              <a:cs typeface="+mn-cs"/>
            </a:endParaRPr>
          </a:p>
          <a:p>
            <a:pPr lvl="1"/>
            <a:r>
              <a:rPr lang="en-US" dirty="0">
                <a:effectLst/>
              </a:rPr>
              <a:t>(1) The magnetic-tape record of the said debates shall be under the control and custody of the Speaker and no duplicate or copy of the magnetic-tape record shall be made without the express authority of the Speaker.</a:t>
            </a:r>
          </a:p>
          <a:p>
            <a:pPr lvl="1"/>
            <a:r>
              <a:rPr lang="en-US" dirty="0">
                <a:effectLst/>
              </a:rPr>
              <a:t>(2) The public use, employment, publication, transmission, or broadcast outside of the House of the magnetic-tape record of the said debates, or any portion thereof, is prohibited without the express authority of the Speaker.</a:t>
            </a:r>
          </a:p>
          <a:p>
            <a:pPr lvl="1"/>
            <a:r>
              <a:rPr lang="en-US" dirty="0">
                <a:effectLst/>
              </a:rPr>
              <a:t>(3) Any person who, without the express authority of the Speaker, offends against sections 1 and 2 of this Order may be considered in contempt of the House.</a:t>
            </a:r>
          </a:p>
          <a:p>
            <a:pPr lvl="1"/>
            <a:r>
              <a:rPr lang="en-US" dirty="0">
                <a:effectLst/>
              </a:rPr>
              <a:t>(4) When any question arises in the House as to the words spoken by a Member in its said debates of the House and all Committees of the House, the Speaker may use the magnetic-tape record as evidence of the actual words spoken by that Member.</a:t>
            </a:r>
          </a:p>
          <a:p>
            <a:pPr lvl="1"/>
            <a:r>
              <a:rPr lang="en-US" dirty="0">
                <a:effectLst/>
              </a:rPr>
              <a:t>(5) An official report, substantially verbatim, of the said debates in the House and Committee of the Whole shall be prepared under the supervision of the Speaker and a copy thereof shall be distributed:</a:t>
            </a:r>
          </a:p>
          <a:p>
            <a:pPr lvl="1"/>
            <a:r>
              <a:rPr lang="en-US" dirty="0">
                <a:effectLst/>
              </a:rPr>
              <a:t>	(a) without charge to every Member, and</a:t>
            </a:r>
          </a:p>
          <a:p>
            <a:pPr lvl="1"/>
            <a:r>
              <a:rPr lang="en-US" dirty="0">
                <a:effectLst/>
              </a:rPr>
              <a:t>	(b) to any other person at a charge to be fixed by Order in Council.</a:t>
            </a:r>
          </a:p>
          <a:p>
            <a:pPr lvl="1"/>
            <a:r>
              <a:rPr lang="en-US" dirty="0">
                <a:effectLst/>
              </a:rPr>
              <a:t>(6) A Member may make no alterations, additions or deletions to the report which would in any way tend to change the context of that which has been spoken.</a:t>
            </a:r>
          </a:p>
        </p:txBody>
      </p:sp>
      <p:sp>
        <p:nvSpPr>
          <p:cNvPr id="4" name="Slide Number Placeholder 3"/>
          <p:cNvSpPr>
            <a:spLocks noGrp="1"/>
          </p:cNvSpPr>
          <p:nvPr>
            <p:ph type="sldNum" sz="quarter" idx="10"/>
          </p:nvPr>
        </p:nvSpPr>
        <p:spPr/>
        <p:txBody>
          <a:bodyPr/>
          <a:lstStyle/>
          <a:p>
            <a:fld id="{6C8B8E96-ABA0-4CA1-A484-118B39DE2BFA}" type="slidenum">
              <a:rPr lang="en-CA" smtClean="0"/>
              <a:t>5</a:t>
            </a:fld>
            <a:endParaRPr lang="en-CA" dirty="0"/>
          </a:p>
        </p:txBody>
      </p:sp>
    </p:spTree>
    <p:extLst>
      <p:ext uri="{BB962C8B-B14F-4D97-AF65-F5344CB8AC3E}">
        <p14:creationId xmlns:p14="http://schemas.microsoft.com/office/powerpoint/2010/main" val="3080044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6</a:t>
            </a:fld>
            <a:endParaRPr lang="en-CA" dirty="0"/>
          </a:p>
        </p:txBody>
      </p:sp>
    </p:spTree>
    <p:extLst>
      <p:ext uri="{BB962C8B-B14F-4D97-AF65-F5344CB8AC3E}">
        <p14:creationId xmlns:p14="http://schemas.microsoft.com/office/powerpoint/2010/main" val="3378908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Substantially verbatim</a:t>
            </a:r>
          </a:p>
          <a:p>
            <a:pPr marL="174708" indent="-174708" defTabSz="931774">
              <a:buFont typeface="Arial" panose="020B0604020202020204" pitchFamily="34" charset="0"/>
              <a:buChar char="•"/>
              <a:defRPr/>
            </a:pPr>
            <a:r>
              <a:rPr lang="en-US" dirty="0"/>
              <a:t>Hansard edits its documents with the goal of “substantially verbatim” reporting, which has a focus on:</a:t>
            </a:r>
          </a:p>
          <a:p>
            <a:pPr marL="640594" lvl="1" indent="-174708">
              <a:buFont typeface="Arial" panose="020B0604020202020204" pitchFamily="34" charset="0"/>
              <a:buChar char="•"/>
            </a:pPr>
            <a:r>
              <a:rPr lang="en-CA" dirty="0"/>
              <a:t>This is a full report in the first person, of all speakers alike, which, though</a:t>
            </a:r>
            <a:r>
              <a:rPr lang="en-CA" baseline="0" dirty="0"/>
              <a:t> not strictly verbatim, is substantially the verbatim report with redundancies and repetitions omitted and obvious mistakes corrected, but which on the other hand leaves out nothing which adds to the meaning of the speech or illustrates the argument.</a:t>
            </a:r>
            <a:endParaRPr lang="en-CA" dirty="0"/>
          </a:p>
          <a:p>
            <a:pPr marL="640594" lvl="1" indent="-174708">
              <a:buFont typeface="Arial" panose="020B0604020202020204" pitchFamily="34" charset="0"/>
              <a:buChar char="•"/>
            </a:pPr>
            <a:r>
              <a:rPr lang="en-CA" dirty="0"/>
              <a:t>Hansard edits its documents with the goal of "substantially verbatim" reporting, which has a focus on:</a:t>
            </a:r>
          </a:p>
          <a:p>
            <a:pPr marL="640594" lvl="1" indent="-174708">
              <a:buFont typeface="Arial" panose="020B0604020202020204" pitchFamily="34" charset="0"/>
              <a:buChar char="•"/>
            </a:pPr>
            <a:r>
              <a:rPr lang="en-CA" dirty="0"/>
              <a:t>Minimal intervention</a:t>
            </a:r>
          </a:p>
          <a:p>
            <a:pPr marL="640594" lvl="1" indent="-174708">
              <a:buFont typeface="Arial" panose="020B0604020202020204" pitchFamily="34" charset="0"/>
              <a:buChar char="•"/>
            </a:pPr>
            <a:r>
              <a:rPr lang="en-CA" dirty="0"/>
              <a:t>Editing lightly for meaning/readability</a:t>
            </a:r>
          </a:p>
          <a:p>
            <a:pPr marL="640594" lvl="1" indent="-174708">
              <a:buFont typeface="Arial" panose="020B0604020202020204" pitchFamily="34" charset="0"/>
              <a:buChar char="•"/>
            </a:pPr>
            <a:r>
              <a:rPr lang="en-CA" dirty="0"/>
              <a:t>Preserving the intention of the member's speech (ambiguity, elliptical, etc.)</a:t>
            </a:r>
          </a:p>
          <a:p>
            <a:pPr marL="465887" lvl="1"/>
            <a:endParaRPr lang="en-CA" dirty="0"/>
          </a:p>
          <a:p>
            <a:pPr marL="174708" indent="-174708">
              <a:buFont typeface="Arial" panose="020B0604020202020204" pitchFamily="34" charset="0"/>
              <a:buChar char="•"/>
            </a:pPr>
            <a:r>
              <a:rPr lang="en-CA" dirty="0"/>
              <a:t>Common challenges</a:t>
            </a:r>
          </a:p>
          <a:p>
            <a:pPr marL="640594" lvl="1" indent="-174708">
              <a:buFont typeface="Arial" panose="020B0604020202020204" pitchFamily="34" charset="0"/>
              <a:buChar char="•"/>
            </a:pPr>
            <a:r>
              <a:rPr lang="en-CA" dirty="0"/>
              <a:t>Repetition / false starts</a:t>
            </a:r>
          </a:p>
          <a:p>
            <a:pPr marL="640594" lvl="1" indent="-174708">
              <a:buFont typeface="Arial" panose="020B0604020202020204" pitchFamily="34" charset="0"/>
              <a:buChar char="•"/>
            </a:pPr>
            <a:r>
              <a:rPr lang="en-CA" dirty="0"/>
              <a:t>Ambiguity</a:t>
            </a:r>
          </a:p>
          <a:p>
            <a:pPr marL="640594" lvl="1" indent="-174708">
              <a:buFont typeface="Arial" panose="020B0604020202020204" pitchFamily="34" charset="0"/>
              <a:buChar char="•"/>
            </a:pPr>
            <a:r>
              <a:rPr lang="en-CA" dirty="0"/>
              <a:t>Ellipticals</a:t>
            </a:r>
          </a:p>
          <a:p>
            <a:pPr marL="640594" lvl="1" indent="-174708">
              <a:buFont typeface="Arial" panose="020B0604020202020204" pitchFamily="34" charset="0"/>
              <a:buChar char="•"/>
            </a:pPr>
            <a:r>
              <a:rPr lang="en-CA" dirty="0"/>
              <a:t>Listening challenges</a:t>
            </a:r>
          </a:p>
          <a:p>
            <a:pPr marL="640594" lvl="1" indent="-174708">
              <a:buFont typeface="Arial" panose="020B0604020202020204" pitchFamily="34" charset="0"/>
              <a:buChar char="•"/>
            </a:pPr>
            <a:r>
              <a:rPr lang="en-CA" dirty="0"/>
              <a:t>Numbers, quotes and research items</a:t>
            </a:r>
          </a:p>
          <a:p>
            <a:pPr marL="640594" lvl="1" indent="-174708">
              <a:buFont typeface="Arial" panose="020B0604020202020204" pitchFamily="34" charset="0"/>
              <a:buChar char="•"/>
            </a:pPr>
            <a:r>
              <a:rPr lang="en-CA" dirty="0"/>
              <a:t>Language (ESL speaker, foreign languages, etc)</a:t>
            </a:r>
          </a:p>
          <a:p>
            <a:pPr marL="640594" lvl="1" indent="-174708">
              <a:buFont typeface="Arial" panose="020B0604020202020204" pitchFamily="34" charset="0"/>
              <a:buChar char="•"/>
            </a:pPr>
            <a:r>
              <a:rPr lang="en-CA" dirty="0"/>
              <a:t>Question Period</a:t>
            </a:r>
          </a:p>
          <a:p>
            <a:pPr marL="640594" lvl="1" indent="-174708">
              <a:buFont typeface="Arial" panose="020B0604020202020204" pitchFamily="34" charset="0"/>
              <a:buChar char="•"/>
            </a:pPr>
            <a:r>
              <a:rPr lang="en-CA" dirty="0"/>
              <a:t>Procedural</a:t>
            </a:r>
          </a:p>
          <a:p>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7</a:t>
            </a:fld>
            <a:endParaRPr lang="en-CA" dirty="0"/>
          </a:p>
        </p:txBody>
      </p:sp>
    </p:spTree>
    <p:extLst>
      <p:ext uri="{BB962C8B-B14F-4D97-AF65-F5344CB8AC3E}">
        <p14:creationId xmlns:p14="http://schemas.microsoft.com/office/powerpoint/2010/main" val="2197502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marL="465887" lvl="1"/>
            <a:endParaRPr lang="en-CA" dirty="0"/>
          </a:p>
          <a:p>
            <a:pPr marL="174708" indent="-174708">
              <a:buFont typeface="Arial" panose="020B0604020202020204" pitchFamily="34" charset="0"/>
              <a:buChar char="•"/>
            </a:pPr>
            <a:r>
              <a:rPr lang="en-CA" dirty="0"/>
              <a:t>Editing</a:t>
            </a:r>
            <a:r>
              <a:rPr lang="en-CA" baseline="0" dirty="0"/>
              <a:t> workflow</a:t>
            </a:r>
          </a:p>
          <a:p>
            <a:pPr marL="640594" lvl="1" indent="-174708">
              <a:buFont typeface="Arial" panose="020B0604020202020204" pitchFamily="34" charset="0"/>
              <a:buChar char="•"/>
            </a:pPr>
            <a:r>
              <a:rPr lang="en-US" dirty="0"/>
              <a:t>First-Line Editing: A five-minute audio segment called a "take"; editor listens to audio (at least once) and does a readthrough; get all words down and send research queries; 45-minute deadline</a:t>
            </a:r>
          </a:p>
          <a:p>
            <a:pPr marL="640594" lvl="1" indent="-174708">
              <a:buFont typeface="Arial" panose="020B0604020202020204" pitchFamily="34" charset="0"/>
              <a:buChar char="•"/>
            </a:pPr>
            <a:r>
              <a:rPr lang="en-US" dirty="0"/>
              <a:t>Second-Line Editing: Second look at the text; 60-minute deadline; listening and reading in equal measure; implementing research queries; ensures procedure is correct and nothing is missed</a:t>
            </a:r>
          </a:p>
          <a:p>
            <a:pPr marL="640594" lvl="1" indent="-174708">
              <a:buFont typeface="Arial" panose="020B0604020202020204" pitchFamily="34" charset="0"/>
              <a:buChar char="•"/>
            </a:pPr>
            <a:r>
              <a:rPr lang="en-US" dirty="0"/>
              <a:t>Document Assembly: Stitches together second-line takes; fixes overlap text; variable deadline; creates the "revised Blues" document</a:t>
            </a:r>
          </a:p>
          <a:p>
            <a:pPr marL="640594" lvl="1" indent="-174708">
              <a:buFont typeface="Arial" panose="020B0604020202020204" pitchFamily="34" charset="0"/>
              <a:buChar char="•"/>
            </a:pPr>
            <a:r>
              <a:rPr lang="en-US" dirty="0"/>
              <a:t>Galley Editing: Finalizing the document; timelines are more variable; looks at the bigger picture and structure of the document (procedural, tagging, etc).</a:t>
            </a:r>
          </a:p>
          <a:p>
            <a:pPr marL="465887" lvl="1"/>
            <a:endParaRPr lang="en-US" dirty="0"/>
          </a:p>
          <a:p>
            <a:pPr marL="174708" indent="-174708">
              <a:buFont typeface="Arial" panose="020B0604020202020204" pitchFamily="34" charset="0"/>
              <a:buChar char="•"/>
            </a:pPr>
            <a:r>
              <a:rPr lang="en-US" dirty="0"/>
              <a:t>Roles</a:t>
            </a:r>
            <a:r>
              <a:rPr lang="en-US" baseline="0" dirty="0"/>
              <a:t> supporting the editorial team</a:t>
            </a:r>
          </a:p>
          <a:p>
            <a:pPr marL="640594" lvl="1" indent="-174708">
              <a:buFont typeface="Arial" panose="020B0604020202020204" pitchFamily="34" charset="0"/>
              <a:buChar char="•"/>
            </a:pPr>
            <a:r>
              <a:rPr lang="en-US" dirty="0"/>
              <a:t>Production Management Team</a:t>
            </a:r>
          </a:p>
          <a:p>
            <a:pPr marL="640594" lvl="1" indent="-174708">
              <a:buFont typeface="Arial" panose="020B0604020202020204" pitchFamily="34" charset="0"/>
              <a:buChar char="•"/>
            </a:pPr>
            <a:r>
              <a:rPr lang="en-US" dirty="0"/>
              <a:t>Research</a:t>
            </a:r>
          </a:p>
          <a:p>
            <a:pPr marL="640594" lvl="1" indent="-174708">
              <a:buFont typeface="Arial" panose="020B0604020202020204" pitchFamily="34" charset="0"/>
              <a:buChar char="•"/>
            </a:pPr>
            <a:r>
              <a:rPr lang="en-US" dirty="0"/>
              <a:t>Indexing</a:t>
            </a:r>
          </a:p>
          <a:p>
            <a:pPr marL="640594" lvl="1" indent="-174708">
              <a:buFont typeface="Arial" panose="020B0604020202020204" pitchFamily="34" charset="0"/>
              <a:buChar char="•"/>
            </a:pPr>
            <a:r>
              <a:rPr lang="en-US" dirty="0"/>
              <a:t>Technical Operations</a:t>
            </a:r>
          </a:p>
          <a:p>
            <a:pPr marL="640594" lvl="1" indent="-174708">
              <a:buFont typeface="Arial" panose="020B0604020202020204" pitchFamily="34" charset="0"/>
              <a:buChar char="•"/>
            </a:pPr>
            <a:r>
              <a:rPr lang="en-US" dirty="0"/>
              <a:t>Audio</a:t>
            </a:r>
          </a:p>
          <a:p>
            <a:pPr marL="174708" indent="-174708">
              <a:buFont typeface="Arial" panose="020B0604020202020204" pitchFamily="34" charset="0"/>
              <a:buChar char="•"/>
            </a:pPr>
            <a:endParaRPr lang="en-CA" dirty="0"/>
          </a:p>
          <a:p>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8</a:t>
            </a:fld>
            <a:endParaRPr lang="en-CA" dirty="0"/>
          </a:p>
        </p:txBody>
      </p:sp>
    </p:spTree>
    <p:extLst>
      <p:ext uri="{BB962C8B-B14F-4D97-AF65-F5344CB8AC3E}">
        <p14:creationId xmlns:p14="http://schemas.microsoft.com/office/powerpoint/2010/main" val="3728439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9</a:t>
            </a:fld>
            <a:endParaRPr lang="en-CA" dirty="0"/>
          </a:p>
        </p:txBody>
      </p:sp>
    </p:spTree>
    <p:extLst>
      <p:ext uri="{BB962C8B-B14F-4D97-AF65-F5344CB8AC3E}">
        <p14:creationId xmlns:p14="http://schemas.microsoft.com/office/powerpoint/2010/main" val="219422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defTabSz="931774">
              <a:defRPr/>
            </a:pPr>
            <a:r>
              <a:rPr lang="en-US" baseline="0" dirty="0"/>
              <a:t>Why are we using XML</a:t>
            </a:r>
          </a:p>
          <a:p>
            <a:pPr marL="640594" lvl="1" indent="-174708" defTabSz="931774">
              <a:buFont typeface="Arial" panose="020B0604020202020204" pitchFamily="34" charset="0"/>
              <a:buChar char="•"/>
              <a:defRPr/>
            </a:pPr>
            <a:r>
              <a:rPr lang="en-US" baseline="0" dirty="0"/>
              <a:t>Open tools and platforms</a:t>
            </a:r>
          </a:p>
          <a:p>
            <a:pPr marL="640594" lvl="1" indent="-174708" defTabSz="931774">
              <a:buFont typeface="Arial" panose="020B0604020202020204" pitchFamily="34" charset="0"/>
              <a:buChar char="•"/>
              <a:defRPr/>
            </a:pPr>
            <a:r>
              <a:rPr lang="en-US" baseline="0" dirty="0"/>
              <a:t>Long-term preservation</a:t>
            </a:r>
          </a:p>
          <a:p>
            <a:pPr marL="640594" lvl="1" indent="-174708" defTabSz="931774">
              <a:buFont typeface="Arial" panose="020B0604020202020204" pitchFamily="34" charset="0"/>
              <a:buChar char="•"/>
              <a:defRPr/>
            </a:pPr>
            <a:r>
              <a:rPr lang="en-US" baseline="0" dirty="0"/>
              <a:t>Single-source publishing — </a:t>
            </a:r>
            <a:r>
              <a:rPr lang="en-US" dirty="0"/>
              <a:t>HTML, PDF, XML, plain text, etc.</a:t>
            </a:r>
            <a:endParaRPr lang="en-US" baseline="0" dirty="0"/>
          </a:p>
          <a:p>
            <a:pPr marL="640594" lvl="1" indent="-174708" defTabSz="931774">
              <a:buFont typeface="Arial" panose="020B0604020202020204" pitchFamily="34" charset="0"/>
              <a:buChar char="•"/>
              <a:defRPr/>
            </a:pPr>
            <a:r>
              <a:rPr lang="en-US" baseline="0" dirty="0"/>
              <a:t>Interoperability and </a:t>
            </a:r>
            <a:r>
              <a:rPr lang="en-US" b="1" baseline="0" dirty="0"/>
              <a:t>reuse</a:t>
            </a:r>
          </a:p>
          <a:p>
            <a:pPr marL="640594" lvl="1" indent="-174708" defTabSz="931774">
              <a:buFont typeface="Arial" panose="020B0604020202020204" pitchFamily="34" charset="0"/>
              <a:buChar char="•"/>
              <a:defRPr/>
            </a:pPr>
            <a:r>
              <a:rPr lang="en-US" baseline="0" dirty="0"/>
              <a:t>Searching</a:t>
            </a:r>
            <a:endParaRPr lang="en-US" dirty="0"/>
          </a:p>
          <a:p>
            <a:endParaRPr lang="en-US" dirty="0"/>
          </a:p>
          <a:p>
            <a:r>
              <a:rPr lang="en-US" dirty="0"/>
              <a:t>XML</a:t>
            </a:r>
            <a:r>
              <a:rPr lang="en-US" baseline="0" dirty="0"/>
              <a:t> editing at Hansard</a:t>
            </a:r>
          </a:p>
          <a:p>
            <a:pPr marL="640594" lvl="1" indent="-174708">
              <a:buFont typeface="Arial" panose="020B0604020202020204" pitchFamily="34" charset="0"/>
              <a:buChar char="•"/>
            </a:pPr>
            <a:r>
              <a:rPr lang="en-US" baseline="0" dirty="0"/>
              <a:t>Blues HTML publishing</a:t>
            </a:r>
          </a:p>
          <a:p>
            <a:pPr marL="640594" lvl="1" indent="-174708">
              <a:buFont typeface="Arial" panose="020B0604020202020204" pitchFamily="34" charset="0"/>
              <a:buChar char="•"/>
            </a:pPr>
            <a:r>
              <a:rPr lang="en-US" baseline="0" dirty="0"/>
              <a:t>Galley stage</a:t>
            </a:r>
          </a:p>
          <a:p>
            <a:pPr marL="640594" lvl="1" indent="-174708" defTabSz="931774">
              <a:buFont typeface="Arial" panose="020B0604020202020204" pitchFamily="34" charset="0"/>
              <a:buChar char="•"/>
              <a:defRPr/>
            </a:pPr>
            <a:r>
              <a:rPr lang="en-US" baseline="0" dirty="0"/>
              <a:t>What is a top-level overview of the galley process?</a:t>
            </a:r>
          </a:p>
          <a:p>
            <a:pPr marL="640594" lvl="1" indent="-174708">
              <a:buFont typeface="Arial" panose="020B0604020202020204" pitchFamily="34" charset="0"/>
              <a:buChar char="•"/>
            </a:pPr>
            <a:endParaRPr lang="en-US" dirty="0"/>
          </a:p>
          <a:p>
            <a:r>
              <a:rPr lang="en-US" baseline="0" dirty="0"/>
              <a:t>What are the tools we are using to complete the galley process?</a:t>
            </a:r>
          </a:p>
          <a:p>
            <a:pPr marL="640594" lvl="1" indent="-174708" defTabSz="931774">
              <a:buFont typeface="Arial" panose="020B0604020202020204" pitchFamily="34" charset="0"/>
              <a:buChar char="•"/>
              <a:defRPr/>
            </a:pPr>
            <a:r>
              <a:rPr lang="en-US" baseline="0" dirty="0"/>
              <a:t>Word</a:t>
            </a:r>
          </a:p>
          <a:p>
            <a:pPr marL="640594" lvl="1" indent="-174708" defTabSz="931774">
              <a:buFont typeface="Arial" panose="020B0604020202020204" pitchFamily="34" charset="0"/>
              <a:buChar char="•"/>
              <a:defRPr/>
            </a:pPr>
            <a:r>
              <a:rPr lang="en-US" baseline="0" dirty="0"/>
              <a:t>Outlook – Email!</a:t>
            </a:r>
          </a:p>
          <a:p>
            <a:pPr marL="640594" lvl="1" indent="-174708" defTabSz="931774">
              <a:buFont typeface="Arial" panose="020B0604020202020204" pitchFamily="34" charset="0"/>
              <a:buChar char="•"/>
              <a:defRPr/>
            </a:pPr>
            <a:r>
              <a:rPr lang="en-US" baseline="0" dirty="0"/>
              <a:t>OneNote</a:t>
            </a:r>
          </a:p>
          <a:p>
            <a:pPr marL="640594" lvl="1" indent="-174708">
              <a:buFont typeface="Arial" panose="020B0604020202020204" pitchFamily="34" charset="0"/>
              <a:buChar char="•"/>
            </a:pPr>
            <a:r>
              <a:rPr lang="en-US" baseline="0" dirty="0"/>
              <a:t>oXygen</a:t>
            </a:r>
          </a:p>
          <a:p>
            <a:pPr marL="640594" lvl="1" indent="-174708">
              <a:buFont typeface="Arial" panose="020B0604020202020204" pitchFamily="34" charset="0"/>
              <a:buChar char="•"/>
            </a:pPr>
            <a:r>
              <a:rPr lang="en-US" baseline="0" dirty="0"/>
              <a:t>Prince</a:t>
            </a:r>
          </a:p>
          <a:p>
            <a:pPr marL="640594" lvl="1" indent="-174708">
              <a:buFont typeface="Arial" panose="020B0604020202020204" pitchFamily="34" charset="0"/>
              <a:buChar char="•"/>
            </a:pPr>
            <a:r>
              <a:rPr lang="en-US" baseline="0" dirty="0"/>
              <a:t>Python</a:t>
            </a:r>
          </a:p>
          <a:p>
            <a:pPr marL="640594" lvl="1" indent="-174708">
              <a:buFont typeface="Arial" panose="020B0604020202020204" pitchFamily="34" charset="0"/>
              <a:buChar char="•"/>
            </a:pPr>
            <a:r>
              <a:rPr lang="en-US" baseline="0" dirty="0"/>
              <a:t>Java</a:t>
            </a:r>
          </a:p>
          <a:p>
            <a:pPr marL="640594" lvl="1" indent="-174708">
              <a:buFont typeface="Arial" panose="020B0604020202020204" pitchFamily="34" charset="0"/>
              <a:buChar char="•"/>
            </a:pPr>
            <a:r>
              <a:rPr lang="en-US" baseline="0" dirty="0"/>
              <a:t>JavaScript</a:t>
            </a:r>
          </a:p>
          <a:p>
            <a:pPr marL="559064" indent="-559064"/>
            <a:endParaRPr lang="en-US" dirty="0"/>
          </a:p>
          <a:p>
            <a:pPr marL="559064" indent="-559064"/>
            <a:r>
              <a:rPr lang="en-US" dirty="0"/>
              <a:t>Samples — PDF, HTML, XML, schema</a:t>
            </a:r>
          </a:p>
          <a:p>
            <a:endParaRPr lang="en-US" baseline="0" dirty="0"/>
          </a:p>
        </p:txBody>
      </p:sp>
      <p:sp>
        <p:nvSpPr>
          <p:cNvPr id="4" name="Slide Number Placeholder 3"/>
          <p:cNvSpPr>
            <a:spLocks noGrp="1"/>
          </p:cNvSpPr>
          <p:nvPr>
            <p:ph type="sldNum" sz="quarter" idx="10"/>
          </p:nvPr>
        </p:nvSpPr>
        <p:spPr/>
        <p:txBody>
          <a:bodyPr/>
          <a:lstStyle/>
          <a:p>
            <a:fld id="{6C8B8E96-ABA0-4CA1-A484-118B39DE2BFA}" type="slidenum">
              <a:rPr lang="en-CA" smtClean="0"/>
              <a:t>10</a:t>
            </a:fld>
            <a:endParaRPr lang="en-CA" dirty="0"/>
          </a:p>
        </p:txBody>
      </p:sp>
    </p:spTree>
    <p:extLst>
      <p:ext uri="{BB962C8B-B14F-4D97-AF65-F5344CB8AC3E}">
        <p14:creationId xmlns:p14="http://schemas.microsoft.com/office/powerpoint/2010/main" val="2777393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11</a:t>
            </a:fld>
            <a:endParaRPr lang="en-CA" dirty="0"/>
          </a:p>
        </p:txBody>
      </p:sp>
    </p:spTree>
    <p:extLst>
      <p:ext uri="{BB962C8B-B14F-4D97-AF65-F5344CB8AC3E}">
        <p14:creationId xmlns:p14="http://schemas.microsoft.com/office/powerpoint/2010/main" val="1625690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12</a:t>
            </a:fld>
            <a:endParaRPr lang="en-CA" dirty="0"/>
          </a:p>
        </p:txBody>
      </p:sp>
    </p:spTree>
    <p:extLst>
      <p:ext uri="{BB962C8B-B14F-4D97-AF65-F5344CB8AC3E}">
        <p14:creationId xmlns:p14="http://schemas.microsoft.com/office/powerpoint/2010/main" val="1765599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marL="0" lvl="0" indent="0" defTabSz="931774">
              <a:buFont typeface="Arial" panose="020B0604020202020204" pitchFamily="34" charset="0"/>
              <a:buNone/>
              <a:defRPr/>
            </a:pPr>
            <a:endParaRPr lang="en-US" baseline="0" dirty="0"/>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Security of the PDF meet the expectation of fixity set by the print document.</a:t>
            </a:r>
          </a:p>
        </p:txBody>
      </p:sp>
      <p:sp>
        <p:nvSpPr>
          <p:cNvPr id="4" name="Slide Number Placeholder 3"/>
          <p:cNvSpPr>
            <a:spLocks noGrp="1"/>
          </p:cNvSpPr>
          <p:nvPr>
            <p:ph type="sldNum" sz="quarter" idx="10"/>
          </p:nvPr>
        </p:nvSpPr>
        <p:spPr/>
        <p:txBody>
          <a:bodyPr/>
          <a:lstStyle/>
          <a:p>
            <a:fld id="{6C8B8E96-ABA0-4CA1-A484-118B39DE2BFA}" type="slidenum">
              <a:rPr lang="en-CA" smtClean="0"/>
              <a:t>13</a:t>
            </a:fld>
            <a:endParaRPr lang="en-CA" dirty="0"/>
          </a:p>
        </p:txBody>
      </p:sp>
    </p:spTree>
    <p:extLst>
      <p:ext uri="{BB962C8B-B14F-4D97-AF65-F5344CB8AC3E}">
        <p14:creationId xmlns:p14="http://schemas.microsoft.com/office/powerpoint/2010/main" val="479415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14</a:t>
            </a:fld>
            <a:endParaRPr lang="en-CA" dirty="0"/>
          </a:p>
        </p:txBody>
      </p:sp>
    </p:spTree>
    <p:extLst>
      <p:ext uri="{BB962C8B-B14F-4D97-AF65-F5344CB8AC3E}">
        <p14:creationId xmlns:p14="http://schemas.microsoft.com/office/powerpoint/2010/main" val="1486854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pPr defTabSz="931774">
              <a:defRPr/>
            </a:pPr>
            <a:r>
              <a:rPr lang="en-US" baseline="0" dirty="0"/>
              <a:t>XML for Galley Editors</a:t>
            </a:r>
          </a:p>
          <a:p>
            <a:pPr marL="628650" lvl="1" indent="-171450" defTabSz="931774">
              <a:buFont typeface="Arial" panose="020B0604020202020204" pitchFamily="34" charset="0"/>
              <a:buChar char="•"/>
              <a:defRPr/>
            </a:pPr>
            <a:r>
              <a:rPr lang="en-US" baseline="0" dirty="0"/>
              <a:t>Evolution from Word styles</a:t>
            </a:r>
          </a:p>
          <a:p>
            <a:pPr marL="628650" lvl="1" indent="-171450" defTabSz="931774">
              <a:buFont typeface="Arial" panose="020B0604020202020204" pitchFamily="34" charset="0"/>
              <a:buChar char="•"/>
              <a:defRPr/>
            </a:pPr>
            <a:r>
              <a:rPr lang="en-US" baseline="0" dirty="0"/>
              <a:t>On the job training in the Hansard publishing system</a:t>
            </a:r>
          </a:p>
          <a:p>
            <a:pPr marL="0" lvl="0" indent="0" defTabSz="931774">
              <a:buFont typeface="Arial" panose="020B0604020202020204" pitchFamily="34" charset="0"/>
              <a:buNone/>
              <a:defRPr/>
            </a:pPr>
            <a:endParaRPr lang="en-US" baseline="0" dirty="0"/>
          </a:p>
          <a:p>
            <a:pPr marL="0" lvl="0" indent="0" defTabSz="931774">
              <a:buFont typeface="Arial" panose="020B0604020202020204" pitchFamily="34" charset="0"/>
              <a:buNone/>
              <a:defRPr/>
            </a:pPr>
            <a:r>
              <a:rPr lang="en-US" baseline="0" dirty="0"/>
              <a:t>XML for Technical Operations and Publishing</a:t>
            </a:r>
          </a:p>
          <a:p>
            <a:pPr marL="628650" lvl="1" indent="-171450" defTabSz="931774">
              <a:buFont typeface="Arial" panose="020B0604020202020204" pitchFamily="34" charset="0"/>
              <a:buChar char="•"/>
              <a:defRPr/>
            </a:pPr>
            <a:r>
              <a:rPr lang="en-US" baseline="0" dirty="0"/>
              <a:t>Hiring with an eye on XML experience</a:t>
            </a:r>
          </a:p>
          <a:p>
            <a:pPr marL="628650" lvl="1" indent="-171450" defTabSz="931774">
              <a:buFont typeface="Arial" panose="020B0604020202020204" pitchFamily="34" charset="0"/>
              <a:buChar char="•"/>
              <a:defRPr/>
            </a:pPr>
            <a:r>
              <a:rPr lang="en-US" baseline="0" dirty="0"/>
              <a:t>Difficult to recruit for XSL</a:t>
            </a:r>
          </a:p>
          <a:p>
            <a:pPr marL="628650" lvl="1" indent="-171450" defTabSz="931774">
              <a:buFont typeface="Arial" panose="020B0604020202020204" pitchFamily="34" charset="0"/>
              <a:buChar char="•"/>
              <a:defRPr/>
            </a:pPr>
            <a:r>
              <a:rPr lang="en-US" baseline="0" dirty="0"/>
              <a:t>Python and CSS/JS manipulation of the document</a:t>
            </a:r>
          </a:p>
          <a:p>
            <a:pPr marL="0" lvl="0" indent="0" defTabSz="931774">
              <a:buFont typeface="Arial" panose="020B0604020202020204" pitchFamily="34" charset="0"/>
              <a:buNone/>
              <a:defRPr/>
            </a:pPr>
            <a:endParaRPr lang="en-US" baseline="0" dirty="0"/>
          </a:p>
          <a:p>
            <a:pPr marL="0" lvl="0" indent="0" defTabSz="931774">
              <a:buFont typeface="Arial" panose="020B0604020202020204" pitchFamily="34" charset="0"/>
              <a:buNone/>
              <a:defRPr/>
            </a:pPr>
            <a:endParaRPr lang="en-US" baseline="0" dirty="0"/>
          </a:p>
          <a:p>
            <a:pPr marL="628650" lvl="1" indent="-171450" defTabSz="931774">
              <a:buFont typeface="Arial" panose="020B0604020202020204" pitchFamily="34" charset="0"/>
              <a:buChar char="•"/>
              <a:defRPr/>
            </a:pPr>
            <a:endParaRPr lang="en-US" baseline="0" dirty="0"/>
          </a:p>
          <a:p>
            <a:pPr marL="628650" lvl="1" indent="-171450" defTabSz="931774">
              <a:buFont typeface="Arial" panose="020B0604020202020204" pitchFamily="34" charset="0"/>
              <a:buChar char="•"/>
              <a:defRPr/>
            </a:pPr>
            <a:endParaRPr lang="en-US" dirty="0"/>
          </a:p>
          <a:p>
            <a:endParaRPr lang="en-US" dirty="0"/>
          </a:p>
          <a:p>
            <a:endParaRPr lang="en-US" baseline="0" dirty="0"/>
          </a:p>
        </p:txBody>
      </p:sp>
      <p:sp>
        <p:nvSpPr>
          <p:cNvPr id="4" name="Slide Number Placeholder 3"/>
          <p:cNvSpPr>
            <a:spLocks noGrp="1"/>
          </p:cNvSpPr>
          <p:nvPr>
            <p:ph type="sldNum" sz="quarter" idx="10"/>
          </p:nvPr>
        </p:nvSpPr>
        <p:spPr/>
        <p:txBody>
          <a:bodyPr/>
          <a:lstStyle/>
          <a:p>
            <a:fld id="{6C8B8E96-ABA0-4CA1-A484-118B39DE2BFA}" type="slidenum">
              <a:rPr lang="en-CA" smtClean="0"/>
              <a:t>15</a:t>
            </a:fld>
            <a:endParaRPr lang="en-CA" dirty="0"/>
          </a:p>
        </p:txBody>
      </p:sp>
    </p:spTree>
    <p:extLst>
      <p:ext uri="{BB962C8B-B14F-4D97-AF65-F5344CB8AC3E}">
        <p14:creationId xmlns:p14="http://schemas.microsoft.com/office/powerpoint/2010/main" val="3794665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667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B8E96-ABA0-4CA1-A484-118B39DE2BFA}" type="slidenum">
              <a:rPr lang="en-CA" smtClean="0"/>
              <a:t>16</a:t>
            </a:fld>
            <a:endParaRPr lang="en-CA" dirty="0"/>
          </a:p>
        </p:txBody>
      </p:sp>
    </p:spTree>
    <p:extLst>
      <p:ext uri="{BB962C8B-B14F-4D97-AF65-F5344CB8AC3E}">
        <p14:creationId xmlns:p14="http://schemas.microsoft.com/office/powerpoint/2010/main" val="4090017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09B482E8-6E0E-1B4F-B1FD-C69DB9E858D9}"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lvl1pPr>
              <a:buSzPct val="80000"/>
              <a:defRPr/>
            </a:lvl1pPr>
            <a:lvl2pPr>
              <a:buSzPct val="80000"/>
              <a:defRPr/>
            </a:lvl2pPr>
            <a:lvl3pPr>
              <a:buSzPct val="80000"/>
              <a:defRPr/>
            </a:lvl3pPr>
            <a:lvl4pPr>
              <a:buSzPct val="80000"/>
              <a:defRPr/>
            </a:lvl4pPr>
            <a:lvl5pPr>
              <a:buSzPct val="8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B3A1323-8D79-1946-B0D7-40001CF92E9D}"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lvl1pPr>
              <a:buSzPct val="80000"/>
              <a:defRPr/>
            </a:lvl1pPr>
            <a:lvl2pPr>
              <a:buSzPct val="80000"/>
              <a:defRPr/>
            </a:lvl2pPr>
            <a:lvl3pPr>
              <a:buSzPct val="80000"/>
              <a:defRPr/>
            </a:lvl3pPr>
            <a:lvl4pPr>
              <a:buSzPct val="80000"/>
              <a:defRPr/>
            </a:lvl4pPr>
            <a:lvl5pPr>
              <a:buSzPct val="8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7415" y="2222287"/>
            <a:ext cx="5194583" cy="3638764"/>
          </a:xfrm>
        </p:spPr>
        <p:txBody>
          <a:bodyPr>
            <a:normAutofit/>
          </a:bodyPr>
          <a:lstStyle>
            <a:lvl1pPr>
              <a:buSzPct val="80000"/>
              <a:defRPr/>
            </a:lvl1pPr>
            <a:lvl2pPr>
              <a:buSzPct val="80000"/>
              <a:defRPr/>
            </a:lvl2pPr>
            <a:lvl3pPr>
              <a:buSzPct val="80000"/>
              <a:defRPr/>
            </a:lvl3pPr>
            <a:lvl4pPr>
              <a:buSzPct val="80000"/>
              <a:defRPr/>
            </a:lvl4pPr>
            <a:lvl5pPr>
              <a:buSzPct val="8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57302355-E14B-8545-A8F8-0FE83CC9D524}"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lvl1pPr>
              <a:buSzPct val="80000"/>
              <a:defRPr/>
            </a:lvl1pPr>
            <a:lvl2pPr>
              <a:buSzPct val="80000"/>
              <a:defRPr/>
            </a:lvl2pPr>
            <a:lvl3pPr>
              <a:buSzPct val="80000"/>
              <a:defRPr/>
            </a:lvl3pPr>
            <a:lvl4pPr>
              <a:buSzPct val="80000"/>
              <a:defRPr/>
            </a:lvl4pPr>
            <a:lvl5pPr>
              <a:buSzPct val="8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lvl1pPr>
              <a:buSzPct val="80000"/>
              <a:defRPr/>
            </a:lvl1pPr>
            <a:lvl2pPr>
              <a:buSzPct val="80000"/>
              <a:defRPr/>
            </a:lvl2pPr>
            <a:lvl3pPr>
              <a:buSzPct val="80000"/>
              <a:defRPr/>
            </a:lvl3pPr>
            <a:lvl4pPr>
              <a:buSzPct val="80000"/>
              <a:defRPr/>
            </a:lvl4pPr>
            <a:lvl5pPr>
              <a:buSzPct val="8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02640F58-564D-2B4F-AE67-E407BA4FCF45}" type="datetimeFigureOut">
              <a:rPr lang="en-US" dirty="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a:t>Click icon to add picture</a:t>
            </a:r>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3/15/2020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a:t>Click icon to add picture</a:t>
            </a:r>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buSzPct val="80000"/>
              <a:defRPr/>
            </a:lvl1pPr>
            <a:lvl2pPr>
              <a:buSzPct val="80000"/>
              <a:defRPr/>
            </a:lvl2pPr>
            <a:lvl3pPr>
              <a:buSzPct val="80000"/>
              <a:defRPr/>
            </a:lvl3pPr>
            <a:lvl4pPr>
              <a:buSzPct val="80000"/>
              <a:defRPr/>
            </a:lvl4pPr>
            <a:lvl5pPr>
              <a:buSzPct val="8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6C52C72-DE31-F449-A4ED-4C594FD91407}"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lvl1pPr>
              <a:buSzPct val="80000"/>
              <a:defRPr/>
            </a:lvl1pPr>
            <a:lvl2pPr>
              <a:buSzPct val="80000"/>
              <a:defRPr/>
            </a:lvl2pPr>
            <a:lvl3pPr>
              <a:buSzPct val="80000"/>
              <a:defRPr/>
            </a:lvl3pPr>
            <a:lvl4pPr>
              <a:buSzPct val="80000"/>
              <a:defRPr/>
            </a:lvl4pPr>
            <a:lvl5pPr>
              <a:buSzPct val="8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D62726E-379B-B349-9EED-81ED093FA806}"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3286" y="6013595"/>
            <a:ext cx="589266" cy="69503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3/15/2020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SzPct val="80000"/>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SzPct val="80000"/>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SzPct val="80000"/>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SzPct val="80000"/>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SzPct val="80000"/>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373" y="1"/>
            <a:ext cx="11861255" cy="4754880"/>
          </a:xfrm>
        </p:spPr>
        <p:txBody>
          <a:bodyPr anchor="ctr"/>
          <a:lstStyle/>
          <a:p>
            <a:pPr>
              <a:spcAft>
                <a:spcPts val="1200"/>
              </a:spcAft>
            </a:pPr>
            <a:r>
              <a:rPr lang="en-US" dirty="0"/>
              <a:t>B.C. Hansard Services and XML</a:t>
            </a:r>
            <a:br>
              <a:rPr lang="en-US" dirty="0"/>
            </a:br>
            <a:r>
              <a:rPr lang="en-US" sz="2400" dirty="0"/>
              <a:t> </a:t>
            </a:r>
            <a:r>
              <a:rPr lang="en-US" dirty="0"/>
              <a:t/>
            </a:r>
            <a:br>
              <a:rPr lang="en-US" dirty="0"/>
            </a:br>
            <a:r>
              <a:rPr lang="en-US" sz="3600" spc="-100" dirty="0"/>
              <a:t>Dan Kerr 				— Manager of Publishing Systems</a:t>
            </a:r>
            <a:r>
              <a:rPr lang="en-US" sz="3600" dirty="0"/>
              <a:t/>
            </a:r>
            <a:br>
              <a:rPr lang="en-US" sz="3600" dirty="0"/>
            </a:br>
            <a:r>
              <a:rPr lang="en-US" sz="3600" dirty="0"/>
              <a:t>Barb Horricks 		— Galley Team Leader</a:t>
            </a:r>
            <a:br>
              <a:rPr lang="en-US" sz="3600" dirty="0"/>
            </a:br>
            <a:r>
              <a:rPr lang="en-US" sz="3600" dirty="0"/>
              <a:t>Kim Christie			— Editorial Team Leader</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639" y="5245757"/>
            <a:ext cx="5286497" cy="1310937"/>
          </a:xfrm>
          <a:prstGeom prst="rect">
            <a:avLst/>
          </a:prstGeom>
        </p:spPr>
      </p:pic>
    </p:spTree>
    <p:extLst>
      <p:ext uri="{BB962C8B-B14F-4D97-AF65-F5344CB8AC3E}">
        <p14:creationId xmlns:p14="http://schemas.microsoft.com/office/powerpoint/2010/main" val="74971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B.C. Hansard Services and XML</a:t>
            </a:r>
          </a:p>
        </p:txBody>
      </p:sp>
      <p:sp>
        <p:nvSpPr>
          <p:cNvPr id="3" name="Content Placeholder 2"/>
          <p:cNvSpPr>
            <a:spLocks noGrp="1"/>
          </p:cNvSpPr>
          <p:nvPr>
            <p:ph idx="1"/>
          </p:nvPr>
        </p:nvSpPr>
        <p:spPr/>
        <p:txBody>
          <a:bodyPr anchor="t">
            <a:normAutofit fontScale="92500" lnSpcReduction="20000"/>
          </a:bodyPr>
          <a:lstStyle/>
          <a:p>
            <a:pPr marL="548640" indent="-548640"/>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What is Hansard?</a:t>
            </a:r>
          </a:p>
          <a:p>
            <a:pPr marL="548640" indent="-548640"/>
            <a:r>
              <a:rPr lang="en-US" sz="3600" dirty="0"/>
              <a:t>Hansard Editing and Professional Writing</a:t>
            </a:r>
          </a:p>
          <a:p>
            <a:pPr marL="548640" indent="-548640"/>
            <a:r>
              <a:rPr lang="en-US" sz="3600" dirty="0"/>
              <a:t>XML in Our Work</a:t>
            </a:r>
          </a:p>
          <a:p>
            <a:pPr marL="548640" indent="-548640"/>
            <a:r>
              <a:rPr lang="en-US" sz="3600" dirty="0"/>
              <a:t>Our Publishing Workflow</a:t>
            </a:r>
          </a:p>
          <a:p>
            <a:pPr marL="548640" indent="-548640"/>
            <a:r>
              <a:rPr lang="en-US" sz="3600" dirty="0"/>
              <a:t>XML Training</a:t>
            </a:r>
          </a:p>
          <a:p>
            <a:pPr marL="548640" indent="-548640"/>
            <a:r>
              <a:rPr lang="en-US" sz="3600" dirty="0"/>
              <a:t>Questions</a:t>
            </a:r>
          </a:p>
        </p:txBody>
      </p:sp>
    </p:spTree>
    <p:extLst>
      <p:ext uri="{BB962C8B-B14F-4D97-AF65-F5344CB8AC3E}">
        <p14:creationId xmlns:p14="http://schemas.microsoft.com/office/powerpoint/2010/main" val="3322061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Hansard?</a:t>
            </a:r>
          </a:p>
        </p:txBody>
      </p:sp>
      <p:sp>
        <p:nvSpPr>
          <p:cNvPr id="3" name="Content Placeholder 2"/>
          <p:cNvSpPr>
            <a:spLocks noGrp="1"/>
          </p:cNvSpPr>
          <p:nvPr>
            <p:ph idx="1"/>
          </p:nvPr>
        </p:nvSpPr>
        <p:spPr>
          <a:xfrm>
            <a:off x="818712" y="2222287"/>
            <a:ext cx="7040366" cy="4635713"/>
          </a:xfrm>
        </p:spPr>
        <p:txBody>
          <a:bodyPr anchor="t">
            <a:noAutofit/>
          </a:bodyPr>
          <a:lstStyle/>
          <a:p>
            <a:pPr marL="548640" indent="-548640">
              <a:lnSpc>
                <a:spcPts val="3300"/>
              </a:lnSpc>
            </a:pPr>
            <a:r>
              <a:rPr lang="en-CA" sz="2800" i="1" dirty="0"/>
              <a:t>Official Report of Debates</a:t>
            </a:r>
            <a:endParaRPr lang="en-CA" sz="2800" dirty="0"/>
          </a:p>
          <a:p>
            <a:pPr marL="548640" indent="-548640">
              <a:lnSpc>
                <a:spcPts val="3300"/>
              </a:lnSpc>
            </a:pPr>
            <a:r>
              <a:rPr lang="en-CA" sz="2800" spc="-40" dirty="0"/>
              <a:t>Substantially verbatim transcription of chamber debates and parliamentary committee proceedings</a:t>
            </a:r>
          </a:p>
          <a:p>
            <a:pPr marL="548640" indent="-548640">
              <a:lnSpc>
                <a:spcPts val="3300"/>
              </a:lnSpc>
            </a:pPr>
            <a:r>
              <a:rPr lang="en-CA" sz="2800" dirty="0"/>
              <a:t>Indexes of transcripts</a:t>
            </a:r>
            <a:endParaRPr lang="en-US" sz="2800" dirty="0"/>
          </a:p>
          <a:p>
            <a:pPr marL="548640" indent="-548640">
              <a:lnSpc>
                <a:spcPts val="3300"/>
              </a:lnSpc>
            </a:pPr>
            <a:r>
              <a:rPr lang="en-CA" sz="2800" dirty="0"/>
              <a:t>Broadcasts, live streams and  archive video</a:t>
            </a:r>
          </a:p>
        </p:txBody>
      </p:sp>
      <p:pic>
        <p:nvPicPr>
          <p:cNvPr id="10" name="Picture 9"/>
          <p:cNvPicPr>
            <a:picLocks noChangeAspect="1"/>
          </p:cNvPicPr>
          <p:nvPr/>
        </p:nvPicPr>
        <p:blipFill rotWithShape="1">
          <a:blip r:embed="rId3"/>
          <a:srcRect t="19777"/>
          <a:stretch/>
        </p:blipFill>
        <p:spPr>
          <a:xfrm>
            <a:off x="7859078" y="2222287"/>
            <a:ext cx="4080374" cy="231000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0000">
            <a:off x="7843379" y="4372120"/>
            <a:ext cx="1897143" cy="2582857"/>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0000">
            <a:off x="9248931" y="4567368"/>
            <a:ext cx="1897143" cy="2582857"/>
          </a:xfrm>
          <a:prstGeom prst="rect">
            <a:avLst/>
          </a:prstGeom>
        </p:spPr>
      </p:pic>
    </p:spTree>
    <p:extLst>
      <p:ext uri="{BB962C8B-B14F-4D97-AF65-F5344CB8AC3E}">
        <p14:creationId xmlns:p14="http://schemas.microsoft.com/office/powerpoint/2010/main" val="2856998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2" y="639097"/>
            <a:ext cx="4961534" cy="3781101"/>
          </a:xfrm>
        </p:spPr>
        <p:txBody>
          <a:bodyPr vert="horz" lIns="91440" tIns="45720" rIns="91440" bIns="45720" rtlCol="0" anchor="b">
            <a:normAutofit/>
          </a:bodyPr>
          <a:lstStyle/>
          <a:p>
            <a:r>
              <a:rPr lang="en-US" sz="5400" b="1"/>
              <a:t>Recording the debates</a:t>
            </a:r>
          </a:p>
        </p:txBody>
      </p:sp>
      <p:sp>
        <p:nvSpPr>
          <p:cNvPr id="5" name="TextBox 4">
            <a:extLst>
              <a:ext uri="{FF2B5EF4-FFF2-40B4-BE49-F238E27FC236}">
                <a16:creationId xmlns:a16="http://schemas.microsoft.com/office/drawing/2014/main" id="{BB63E8D4-CD18-437D-8706-A5104979E137}"/>
              </a:ext>
            </a:extLst>
          </p:cNvPr>
          <p:cNvSpPr txBox="1"/>
          <p:nvPr/>
        </p:nvSpPr>
        <p:spPr>
          <a:xfrm>
            <a:off x="399011" y="5552902"/>
            <a:ext cx="5372525" cy="523220"/>
          </a:xfrm>
          <a:prstGeom prst="rect">
            <a:avLst/>
          </a:prstGeom>
          <a:noFill/>
        </p:spPr>
        <p:txBody>
          <a:bodyPr wrap="square" rtlCol="0">
            <a:spAutoFit/>
          </a:bodyPr>
          <a:lstStyle/>
          <a:p>
            <a:r>
              <a:rPr lang="en-US" sz="2800" dirty="0"/>
              <a:t>The console operator’s tablet</a:t>
            </a:r>
            <a:endParaRPr lang="en-CA" sz="2800" dirty="0"/>
          </a:p>
        </p:txBody>
      </p:sp>
      <p:pic>
        <p:nvPicPr>
          <p:cNvPr id="1028" name="Picture 4" descr="35F8C0E8-E8D8-4CAE-9C30-275DD3BAFB57">
            <a:extLst>
              <a:ext uri="{FF2B5EF4-FFF2-40B4-BE49-F238E27FC236}">
                <a16:creationId xmlns:a16="http://schemas.microsoft.com/office/drawing/2014/main" id="{72BBD969-8456-44B6-8AA8-47E7AE76580B}"/>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47"/>
          <a:stretch/>
        </p:blipFill>
        <p:spPr bwMode="auto">
          <a:xfrm>
            <a:off x="5985164" y="-3175"/>
            <a:ext cx="620683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469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2" y="639097"/>
            <a:ext cx="4961534" cy="3781101"/>
          </a:xfrm>
        </p:spPr>
        <p:txBody>
          <a:bodyPr vert="horz" lIns="91440" tIns="45720" rIns="91440" bIns="45720" rtlCol="0" anchor="b">
            <a:normAutofit/>
          </a:bodyPr>
          <a:lstStyle/>
          <a:p>
            <a:r>
              <a:rPr lang="en-US" sz="5400" b="1"/>
              <a:t>Recording the debates</a:t>
            </a:r>
          </a:p>
        </p:txBody>
      </p:sp>
      <p:pic>
        <p:nvPicPr>
          <p:cNvPr id="1026" name="Picture 2" descr="https://lh3.googleusercontent.com/tyPp0t4pzpvdPUuuAKWErcZvtXekkXlY-k9H_fkdesHT4E9FN9_Z8ijAfu8vgxQ72adOnvRBHyklbapCMXNXTGSQggbdGKGJvaxgJskiyZvxtXcCC9gIgrldzempdcXpYyq3kWBZhVydiFt-zomExADpNWSXazu227RivCcbTeQG_GRHd0-HckKpDdG6m_NK4YNrfd-9k4z_8Cc0Zi9wCbMth9DHKV8CMDCLOjoJiAPYNzjJcBD5_A7JjUAWjzMv_RUujOdO_XU-aXNJ_tedYqNdnYWa5GC8kfGoU2aD9WnfPqTL-q6lP9Hx615F6wDoh9M1ik-QK04DpTSRhAtfBtRiU7lUJJevfkOy8iGWY427i9POTA4-qV7IfhmRyWesq5jSpov0FyvwByZO_RyyOekO48CyPghds5IVJZStycTYaqiJpfqzZi6bQMLLrLsr7pP303j6bHkdHFKFIDoWRC4e4kI-mBN9Yo2YTGMMDCPwdSUD-rXOZt9WkZNSOqsHtP9-6Y4OIIG_f-V--EUQa3y-dsAhv2Qdl6fUG_9h77OFHv0zoacwRG1KIiuXnbGMbKeMjSflOmE-Bi_MDyHnpjy8qMOL3REBUIQaLQ71tTt_FisIz1QnBaCUHybcYVJ_iQX-lhKKaQ1eelLgXvSb6aQs8Fmd-1FugZdxkW9hstbqKZ5vTX95tys=w1211-h908-no">
            <a:extLst>
              <a:ext uri="{FF2B5EF4-FFF2-40B4-BE49-F238E27FC236}">
                <a16:creationId xmlns:a16="http://schemas.microsoft.com/office/drawing/2014/main" id="{621C42C9-B03A-43D7-9743-29AE467B23DD}"/>
              </a:ext>
            </a:extLst>
          </p:cNvPr>
          <p:cNvPicPr>
            <a:picLocks noGrp="1" noChangeAspect="1" noChangeArrowheads="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bwMode="auto">
          <a:xfrm>
            <a:off x="6100916" y="10"/>
            <a:ext cx="6091084" cy="6857990"/>
          </a:xfrm>
          <a:prstGeom prst="rect">
            <a:avLst/>
          </a:prstGeom>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BD85793-1705-499C-9906-42F856394FE4}"/>
              </a:ext>
            </a:extLst>
          </p:cNvPr>
          <p:cNvSpPr txBox="1"/>
          <p:nvPr/>
        </p:nvSpPr>
        <p:spPr>
          <a:xfrm>
            <a:off x="399011" y="5552902"/>
            <a:ext cx="5372525" cy="954107"/>
          </a:xfrm>
          <a:prstGeom prst="rect">
            <a:avLst/>
          </a:prstGeom>
          <a:noFill/>
        </p:spPr>
        <p:txBody>
          <a:bodyPr wrap="square" rtlCol="0">
            <a:spAutoFit/>
          </a:bodyPr>
          <a:lstStyle/>
          <a:p>
            <a:r>
              <a:rPr lang="en-US" sz="2800" dirty="0"/>
              <a:t>A member’s desk and microphone</a:t>
            </a:r>
            <a:endParaRPr lang="en-CA" sz="2800" dirty="0"/>
          </a:p>
        </p:txBody>
      </p:sp>
    </p:spTree>
    <p:extLst>
      <p:ext uri="{BB962C8B-B14F-4D97-AF65-F5344CB8AC3E}">
        <p14:creationId xmlns:p14="http://schemas.microsoft.com/office/powerpoint/2010/main" val="2496250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B.C. Hansard Services and XML</a:t>
            </a:r>
          </a:p>
        </p:txBody>
      </p:sp>
      <p:sp>
        <p:nvSpPr>
          <p:cNvPr id="3" name="Content Placeholder 2"/>
          <p:cNvSpPr>
            <a:spLocks noGrp="1"/>
          </p:cNvSpPr>
          <p:nvPr>
            <p:ph idx="1"/>
          </p:nvPr>
        </p:nvSpPr>
        <p:spPr/>
        <p:txBody>
          <a:bodyPr anchor="t">
            <a:normAutofit fontScale="92500" lnSpcReduction="20000"/>
          </a:bodyPr>
          <a:lstStyle/>
          <a:p>
            <a:pPr marL="548640" indent="-548640"/>
            <a:r>
              <a:rPr lang="en-US" sz="3600" dirty="0"/>
              <a:t>What is Hansard?</a:t>
            </a:r>
          </a:p>
          <a:p>
            <a:pPr marL="548640" indent="-548640"/>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Hansard Editing and Professional Writing</a:t>
            </a:r>
          </a:p>
          <a:p>
            <a:pPr marL="548640" indent="-548640"/>
            <a:r>
              <a:rPr lang="en-US" sz="3600" dirty="0"/>
              <a:t>XML in Our Work</a:t>
            </a:r>
          </a:p>
          <a:p>
            <a:pPr marL="548640" indent="-548640"/>
            <a:r>
              <a:rPr lang="en-US" sz="3600" dirty="0"/>
              <a:t>Our Publishing Workflow</a:t>
            </a:r>
          </a:p>
          <a:p>
            <a:pPr marL="548640" indent="-548640"/>
            <a:r>
              <a:rPr lang="en-US" sz="3600" dirty="0"/>
              <a:t>XML Training</a:t>
            </a:r>
          </a:p>
          <a:p>
            <a:pPr marL="548640" indent="-548640"/>
            <a:r>
              <a:rPr lang="en-US" sz="3600" dirty="0"/>
              <a:t>Questions</a:t>
            </a:r>
          </a:p>
        </p:txBody>
      </p:sp>
    </p:spTree>
    <p:extLst>
      <p:ext uri="{BB962C8B-B14F-4D97-AF65-F5344CB8AC3E}">
        <p14:creationId xmlns:p14="http://schemas.microsoft.com/office/powerpoint/2010/main" val="510817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Hansard, Editing and Professional Writing</a:t>
            </a:r>
          </a:p>
        </p:txBody>
      </p:sp>
      <p:sp>
        <p:nvSpPr>
          <p:cNvPr id="3" name="Content Placeholder 2"/>
          <p:cNvSpPr>
            <a:spLocks noGrp="1"/>
          </p:cNvSpPr>
          <p:nvPr>
            <p:ph idx="1"/>
          </p:nvPr>
        </p:nvSpPr>
        <p:spPr/>
        <p:txBody>
          <a:bodyPr anchor="t">
            <a:noAutofit/>
          </a:bodyPr>
          <a:lstStyle/>
          <a:p>
            <a:r>
              <a:rPr lang="en-US" sz="2800" dirty="0"/>
              <a:t>What is “substantially verbatim”?</a:t>
            </a:r>
          </a:p>
          <a:p>
            <a:pPr lvl="1"/>
            <a:r>
              <a:rPr lang="en-US" sz="2600" dirty="0"/>
              <a:t>Minimal intervention</a:t>
            </a:r>
          </a:p>
          <a:p>
            <a:pPr lvl="1"/>
            <a:r>
              <a:rPr lang="en-US" sz="2600" dirty="0"/>
              <a:t>Editing lightly for meaning/readability</a:t>
            </a:r>
          </a:p>
          <a:p>
            <a:pPr lvl="1"/>
            <a:r>
              <a:rPr lang="en-US" sz="2600" dirty="0"/>
              <a:t>Preserving the intention of the member's speech</a:t>
            </a:r>
          </a:p>
          <a:p>
            <a:r>
              <a:rPr lang="en-US" sz="3000" dirty="0"/>
              <a:t>Common editorial challenges</a:t>
            </a:r>
          </a:p>
        </p:txBody>
      </p:sp>
    </p:spTree>
    <p:extLst>
      <p:ext uri="{BB962C8B-B14F-4D97-AF65-F5344CB8AC3E}">
        <p14:creationId xmlns:p14="http://schemas.microsoft.com/office/powerpoint/2010/main" val="289937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Hansard, Editing and Professional Writing</a:t>
            </a:r>
          </a:p>
        </p:txBody>
      </p:sp>
      <p:sp>
        <p:nvSpPr>
          <p:cNvPr id="3" name="Content Placeholder 2"/>
          <p:cNvSpPr>
            <a:spLocks noGrp="1"/>
          </p:cNvSpPr>
          <p:nvPr>
            <p:ph idx="1"/>
          </p:nvPr>
        </p:nvSpPr>
        <p:spPr/>
        <p:txBody>
          <a:bodyPr anchor="t">
            <a:noAutofit/>
          </a:bodyPr>
          <a:lstStyle/>
          <a:p>
            <a:r>
              <a:rPr lang="en-US" sz="2800" dirty="0"/>
              <a:t>Roles supporting Editorial team — a group effort!</a:t>
            </a:r>
          </a:p>
          <a:p>
            <a:r>
              <a:rPr lang="en-US" sz="2800" dirty="0"/>
              <a:t>Our editing workflow</a:t>
            </a:r>
          </a:p>
          <a:p>
            <a:pPr lvl="1"/>
            <a:r>
              <a:rPr lang="en-US" sz="2600" dirty="0"/>
              <a:t>First-Line Editing</a:t>
            </a:r>
          </a:p>
          <a:p>
            <a:pPr lvl="1"/>
            <a:r>
              <a:rPr lang="en-US" sz="2600" dirty="0"/>
              <a:t>Second-Line Editing</a:t>
            </a:r>
          </a:p>
          <a:p>
            <a:pPr lvl="1"/>
            <a:r>
              <a:rPr lang="en-US" sz="2600" dirty="0"/>
              <a:t>Document Assembly</a:t>
            </a:r>
          </a:p>
          <a:p>
            <a:pPr lvl="1"/>
            <a:r>
              <a:rPr lang="en-US" sz="2600" dirty="0"/>
              <a:t>Galley Editing</a:t>
            </a:r>
          </a:p>
          <a:p>
            <a:endParaRPr lang="en-US" sz="2800" dirty="0"/>
          </a:p>
        </p:txBody>
      </p:sp>
    </p:spTree>
    <p:extLst>
      <p:ext uri="{BB962C8B-B14F-4D97-AF65-F5344CB8AC3E}">
        <p14:creationId xmlns:p14="http://schemas.microsoft.com/office/powerpoint/2010/main" val="2654277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B.C. Hansard Services and XML</a:t>
            </a:r>
          </a:p>
        </p:txBody>
      </p:sp>
      <p:sp>
        <p:nvSpPr>
          <p:cNvPr id="3" name="Content Placeholder 2"/>
          <p:cNvSpPr>
            <a:spLocks noGrp="1"/>
          </p:cNvSpPr>
          <p:nvPr>
            <p:ph idx="1"/>
          </p:nvPr>
        </p:nvSpPr>
        <p:spPr/>
        <p:txBody>
          <a:bodyPr anchor="t">
            <a:normAutofit fontScale="92500" lnSpcReduction="20000"/>
          </a:bodyPr>
          <a:lstStyle/>
          <a:p>
            <a:pPr marL="548640" indent="-548640"/>
            <a:r>
              <a:rPr lang="en-US" sz="3600" dirty="0"/>
              <a:t>What is Hansard?</a:t>
            </a:r>
          </a:p>
          <a:p>
            <a:pPr marL="548640" indent="-548640"/>
            <a:r>
              <a:rPr lang="en-US" sz="3600" dirty="0"/>
              <a:t>Hansard Editing and Professional Writing</a:t>
            </a:r>
          </a:p>
          <a:p>
            <a:pPr marL="548640" indent="-548640"/>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XML in Our Work</a:t>
            </a:r>
          </a:p>
          <a:p>
            <a:pPr marL="548640" indent="-548640"/>
            <a:r>
              <a:rPr lang="en-US" sz="3600" dirty="0"/>
              <a:t>Our Publishing Workflow</a:t>
            </a:r>
          </a:p>
          <a:p>
            <a:pPr marL="548640" indent="-548640"/>
            <a:r>
              <a:rPr lang="en-US" sz="3600" dirty="0"/>
              <a:t>XML Training</a:t>
            </a:r>
          </a:p>
          <a:p>
            <a:pPr marL="548640" indent="-548640"/>
            <a:r>
              <a:rPr lang="en-US" sz="3600" dirty="0"/>
              <a:t>Questions</a:t>
            </a:r>
          </a:p>
        </p:txBody>
      </p:sp>
    </p:spTree>
    <p:extLst>
      <p:ext uri="{BB962C8B-B14F-4D97-AF65-F5344CB8AC3E}">
        <p14:creationId xmlns:p14="http://schemas.microsoft.com/office/powerpoint/2010/main" val="1788271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XML in Our Work</a:t>
            </a:r>
          </a:p>
        </p:txBody>
      </p:sp>
      <p:sp>
        <p:nvSpPr>
          <p:cNvPr id="3" name="Content Placeholder 2"/>
          <p:cNvSpPr>
            <a:spLocks noGrp="1"/>
          </p:cNvSpPr>
          <p:nvPr>
            <p:ph idx="1"/>
          </p:nvPr>
        </p:nvSpPr>
        <p:spPr/>
        <p:txBody>
          <a:bodyPr anchor="t">
            <a:normAutofit/>
          </a:bodyPr>
          <a:lstStyle/>
          <a:p>
            <a:pPr marL="548640" indent="-548640"/>
            <a:r>
              <a:rPr lang="en-US" sz="3600" dirty="0"/>
              <a:t>Why do we use XML?</a:t>
            </a:r>
          </a:p>
          <a:p>
            <a:pPr marL="548640" indent="-548640"/>
            <a:r>
              <a:rPr lang="en-US" sz="3600" spc="-100" dirty="0"/>
              <a:t>What do the products look like?</a:t>
            </a:r>
          </a:p>
          <a:p>
            <a:pPr marL="548640" indent="-548640"/>
            <a:r>
              <a:rPr lang="en-US" sz="3600" dirty="0"/>
              <a:t>XML editing at Hansard and our tools</a:t>
            </a:r>
          </a:p>
        </p:txBody>
      </p:sp>
    </p:spTree>
    <p:extLst>
      <p:ext uri="{BB962C8B-B14F-4D97-AF65-F5344CB8AC3E}">
        <p14:creationId xmlns:p14="http://schemas.microsoft.com/office/powerpoint/2010/main" val="1390983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Rectangle 175">
            <a:extLst>
              <a:ext uri="{FF2B5EF4-FFF2-40B4-BE49-F238E27FC236}">
                <a16:creationId xmlns:a16="http://schemas.microsoft.com/office/drawing/2014/main" id="{E894B7C4-78EA-4A51-8A77-A37CA27BF5B8}"/>
              </a:ext>
            </a:extLst>
          </p:cNvPr>
          <p:cNvSpPr/>
          <p:nvPr/>
        </p:nvSpPr>
        <p:spPr>
          <a:xfrm>
            <a:off x="410817" y="111762"/>
            <a:ext cx="2446094" cy="2451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itle 3"/>
          <p:cNvSpPr>
            <a:spLocks noGrp="1"/>
          </p:cNvSpPr>
          <p:nvPr>
            <p:ph type="title" idx="4294967295"/>
          </p:nvPr>
        </p:nvSpPr>
        <p:spPr>
          <a:xfrm>
            <a:off x="8320614" y="268195"/>
            <a:ext cx="3657100" cy="2008188"/>
          </a:xfrm>
        </p:spPr>
        <p:txBody>
          <a:bodyPr anchor="t"/>
          <a:lstStyle/>
          <a:p>
            <a:r>
              <a:rPr lang="en-US" dirty="0"/>
              <a:t>The Hansard Workflow</a:t>
            </a:r>
          </a:p>
        </p:txBody>
      </p:sp>
      <p:cxnSp>
        <p:nvCxnSpPr>
          <p:cNvPr id="11" name="Straight Arrow Connector 10">
            <a:extLst>
              <a:ext uri="{FF2B5EF4-FFF2-40B4-BE49-F238E27FC236}">
                <a16:creationId xmlns:a16="http://schemas.microsoft.com/office/drawing/2014/main" id="{0725D322-7169-4CB3-9145-4863E07DB706}"/>
              </a:ext>
            </a:extLst>
          </p:cNvPr>
          <p:cNvCxnSpPr>
            <a:cxnSpLocks/>
            <a:stCxn id="2" idx="3"/>
            <a:endCxn id="5" idx="1"/>
          </p:cNvCxnSpPr>
          <p:nvPr/>
        </p:nvCxnSpPr>
        <p:spPr>
          <a:xfrm>
            <a:off x="5422661" y="715251"/>
            <a:ext cx="477078" cy="0"/>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974113E-ED01-4437-87E3-5D131A747600}"/>
              </a:ext>
            </a:extLst>
          </p:cNvPr>
          <p:cNvCxnSpPr>
            <a:cxnSpLocks/>
            <a:stCxn id="2" idx="2"/>
            <a:endCxn id="13" idx="0"/>
          </p:cNvCxnSpPr>
          <p:nvPr/>
        </p:nvCxnSpPr>
        <p:spPr>
          <a:xfrm flipH="1">
            <a:off x="4316104" y="1159199"/>
            <a:ext cx="1" cy="333029"/>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4D6D2AA-F32F-4A10-8449-87C3C7C1E0C6}"/>
              </a:ext>
            </a:extLst>
          </p:cNvPr>
          <p:cNvCxnSpPr>
            <a:cxnSpLocks/>
            <a:stCxn id="13" idx="2"/>
            <a:endCxn id="19" idx="0"/>
          </p:cNvCxnSpPr>
          <p:nvPr/>
        </p:nvCxnSpPr>
        <p:spPr>
          <a:xfrm>
            <a:off x="4316104" y="2380124"/>
            <a:ext cx="0" cy="343106"/>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0E024DD-BEAB-487A-8B9D-2157BAC771CB}"/>
              </a:ext>
            </a:extLst>
          </p:cNvPr>
          <p:cNvCxnSpPr>
            <a:cxnSpLocks/>
            <a:stCxn id="13" idx="3"/>
            <a:endCxn id="22" idx="1"/>
          </p:cNvCxnSpPr>
          <p:nvPr/>
        </p:nvCxnSpPr>
        <p:spPr>
          <a:xfrm>
            <a:off x="5422660" y="1936176"/>
            <a:ext cx="477079" cy="0"/>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AAC2B3A-F1A1-428E-A8C7-559AB32BEF3B}"/>
              </a:ext>
            </a:extLst>
          </p:cNvPr>
          <p:cNvCxnSpPr>
            <a:cxnSpLocks/>
            <a:stCxn id="19" idx="2"/>
            <a:endCxn id="26" idx="0"/>
          </p:cNvCxnSpPr>
          <p:nvPr/>
        </p:nvCxnSpPr>
        <p:spPr>
          <a:xfrm>
            <a:off x="4316104" y="3611126"/>
            <a:ext cx="0" cy="343106"/>
          </a:xfrm>
          <a:prstGeom prst="straightConnector1">
            <a:avLst/>
          </a:prstGeom>
          <a:ln w="762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59ABAAF-A2FA-4182-91A0-3CE367832D8E}"/>
              </a:ext>
            </a:extLst>
          </p:cNvPr>
          <p:cNvCxnSpPr>
            <a:cxnSpLocks/>
            <a:stCxn id="26" idx="3"/>
            <a:endCxn id="28" idx="1"/>
          </p:cNvCxnSpPr>
          <p:nvPr/>
        </p:nvCxnSpPr>
        <p:spPr>
          <a:xfrm flipV="1">
            <a:off x="5422660" y="4398179"/>
            <a:ext cx="313945" cy="1"/>
          </a:xfrm>
          <a:prstGeom prst="straightConnector1">
            <a:avLst/>
          </a:prstGeom>
          <a:ln w="762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E27A239-916C-42AA-AB92-A72F7151FE9D}"/>
              </a:ext>
            </a:extLst>
          </p:cNvPr>
          <p:cNvCxnSpPr>
            <a:cxnSpLocks/>
            <a:stCxn id="26" idx="1"/>
            <a:endCxn id="48" idx="3"/>
          </p:cNvCxnSpPr>
          <p:nvPr/>
        </p:nvCxnSpPr>
        <p:spPr>
          <a:xfrm flipH="1">
            <a:off x="1921698" y="4398180"/>
            <a:ext cx="1287849" cy="0"/>
          </a:xfrm>
          <a:prstGeom prst="straightConnector1">
            <a:avLst/>
          </a:prstGeom>
          <a:ln w="762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8233A83-F0B8-4C28-964C-3C0ACE343BE2}"/>
              </a:ext>
            </a:extLst>
          </p:cNvPr>
          <p:cNvCxnSpPr>
            <a:cxnSpLocks/>
            <a:endCxn id="2" idx="1"/>
          </p:cNvCxnSpPr>
          <p:nvPr/>
        </p:nvCxnSpPr>
        <p:spPr>
          <a:xfrm>
            <a:off x="2856911" y="697429"/>
            <a:ext cx="352637" cy="17822"/>
          </a:xfrm>
          <a:prstGeom prst="straightConnector1">
            <a:avLst/>
          </a:prstGeom>
          <a:ln w="76200">
            <a:solidFill>
              <a:srgbClr val="258F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757EC6A9-3DBA-4E84-A6BE-980D97C63B8B}"/>
              </a:ext>
            </a:extLst>
          </p:cNvPr>
          <p:cNvCxnSpPr>
            <a:cxnSpLocks/>
          </p:cNvCxnSpPr>
          <p:nvPr/>
        </p:nvCxnSpPr>
        <p:spPr>
          <a:xfrm>
            <a:off x="2856911" y="1901730"/>
            <a:ext cx="374366" cy="0"/>
          </a:xfrm>
          <a:prstGeom prst="straightConnector1">
            <a:avLst/>
          </a:prstGeom>
          <a:ln w="76200">
            <a:solidFill>
              <a:srgbClr val="258F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29">
            <a:extLst>
              <a:ext uri="{FF2B5EF4-FFF2-40B4-BE49-F238E27FC236}">
                <a16:creationId xmlns:a16="http://schemas.microsoft.com/office/drawing/2014/main" id="{E7F4D91B-FBFB-45E9-8D2A-0E42A8550A89}"/>
              </a:ext>
            </a:extLst>
          </p:cNvPr>
          <p:cNvCxnSpPr>
            <a:cxnSpLocks/>
            <a:stCxn id="74" idx="1"/>
            <a:endCxn id="48" idx="1"/>
          </p:cNvCxnSpPr>
          <p:nvPr/>
        </p:nvCxnSpPr>
        <p:spPr>
          <a:xfrm rot="10800000" flipV="1">
            <a:off x="519437" y="555712"/>
            <a:ext cx="36216" cy="3842467"/>
          </a:xfrm>
          <a:prstGeom prst="bentConnector3">
            <a:avLst>
              <a:gd name="adj1" fmla="val 1170317"/>
            </a:avLst>
          </a:prstGeom>
          <a:ln w="76200">
            <a:solidFill>
              <a:schemeClr val="accent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9BC93CB3-5233-4CD1-A657-6829936564E2}"/>
              </a:ext>
            </a:extLst>
          </p:cNvPr>
          <p:cNvCxnSpPr>
            <a:cxnSpLocks/>
            <a:stCxn id="26" idx="2"/>
            <a:endCxn id="81" idx="0"/>
          </p:cNvCxnSpPr>
          <p:nvPr/>
        </p:nvCxnSpPr>
        <p:spPr>
          <a:xfrm flipH="1">
            <a:off x="4316103" y="4842128"/>
            <a:ext cx="1" cy="366876"/>
          </a:xfrm>
          <a:prstGeom prst="straightConnector1">
            <a:avLst/>
          </a:prstGeom>
          <a:ln w="762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B8E2F323-1BD3-449C-A076-B6D5B7279260}"/>
              </a:ext>
            </a:extLst>
          </p:cNvPr>
          <p:cNvCxnSpPr>
            <a:cxnSpLocks/>
            <a:stCxn id="81" idx="3"/>
            <a:endCxn id="36" idx="1"/>
          </p:cNvCxnSpPr>
          <p:nvPr/>
        </p:nvCxnSpPr>
        <p:spPr>
          <a:xfrm>
            <a:off x="5422659" y="5652952"/>
            <a:ext cx="313946" cy="0"/>
          </a:xfrm>
          <a:prstGeom prst="straightConnector1">
            <a:avLst/>
          </a:prstGeom>
          <a:ln w="762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015CD8A0-5045-4682-970B-14C56103746E}"/>
              </a:ext>
            </a:extLst>
          </p:cNvPr>
          <p:cNvCxnSpPr>
            <a:cxnSpLocks/>
            <a:stCxn id="36" idx="3"/>
          </p:cNvCxnSpPr>
          <p:nvPr/>
        </p:nvCxnSpPr>
        <p:spPr>
          <a:xfrm>
            <a:off x="7949718" y="5652952"/>
            <a:ext cx="306387" cy="0"/>
          </a:xfrm>
          <a:prstGeom prst="straightConnector1">
            <a:avLst/>
          </a:prstGeom>
          <a:ln w="7620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110DA783-076F-4CCF-A17C-9FFFB7FB7501}"/>
              </a:ext>
            </a:extLst>
          </p:cNvPr>
          <p:cNvCxnSpPr>
            <a:cxnSpLocks/>
            <a:stCxn id="28" idx="3"/>
          </p:cNvCxnSpPr>
          <p:nvPr/>
        </p:nvCxnSpPr>
        <p:spPr>
          <a:xfrm>
            <a:off x="7949718" y="4398179"/>
            <a:ext cx="306387" cy="0"/>
          </a:xfrm>
          <a:prstGeom prst="straightConnector1">
            <a:avLst/>
          </a:prstGeom>
          <a:ln w="7620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79240D6C-A725-4440-88CA-DDD888EBE999}"/>
              </a:ext>
            </a:extLst>
          </p:cNvPr>
          <p:cNvCxnSpPr>
            <a:cxnSpLocks/>
            <a:stCxn id="130" idx="3"/>
            <a:endCxn id="140" idx="1"/>
          </p:cNvCxnSpPr>
          <p:nvPr/>
        </p:nvCxnSpPr>
        <p:spPr>
          <a:xfrm flipV="1">
            <a:off x="9745385" y="5025565"/>
            <a:ext cx="313945" cy="1"/>
          </a:xfrm>
          <a:prstGeom prst="straightConnector1">
            <a:avLst/>
          </a:prstGeom>
          <a:ln w="7620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17E0057F-AA75-43CC-B56A-40945A3A50FE}"/>
              </a:ext>
            </a:extLst>
          </p:cNvPr>
          <p:cNvCxnSpPr>
            <a:cxnSpLocks/>
            <a:stCxn id="74" idx="2"/>
            <a:endCxn id="153" idx="0"/>
          </p:cNvCxnSpPr>
          <p:nvPr/>
        </p:nvCxnSpPr>
        <p:spPr>
          <a:xfrm>
            <a:off x="1633196" y="840635"/>
            <a:ext cx="0" cy="1999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08C4C1D-6F74-4A4F-A5C3-50C0DBB900ED}"/>
              </a:ext>
            </a:extLst>
          </p:cNvPr>
          <p:cNvCxnSpPr>
            <a:cxnSpLocks/>
            <a:stCxn id="153" idx="2"/>
            <a:endCxn id="154" idx="0"/>
          </p:cNvCxnSpPr>
          <p:nvPr/>
        </p:nvCxnSpPr>
        <p:spPr>
          <a:xfrm>
            <a:off x="1633196" y="1610379"/>
            <a:ext cx="0" cy="19990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6300553-6587-4F85-A6F5-A095811C2D89}"/>
              </a:ext>
            </a:extLst>
          </p:cNvPr>
          <p:cNvSpPr/>
          <p:nvPr/>
        </p:nvSpPr>
        <p:spPr>
          <a:xfrm>
            <a:off x="3209548" y="271303"/>
            <a:ext cx="2213113" cy="887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Transcription/</a:t>
            </a:r>
            <a:br>
              <a:rPr lang="en-CA" dirty="0"/>
            </a:br>
            <a:r>
              <a:rPr lang="en-CA" dirty="0"/>
              <a:t>First Edit</a:t>
            </a:r>
          </a:p>
        </p:txBody>
      </p:sp>
      <p:sp>
        <p:nvSpPr>
          <p:cNvPr id="5" name="Rectangle 4">
            <a:extLst>
              <a:ext uri="{FF2B5EF4-FFF2-40B4-BE49-F238E27FC236}">
                <a16:creationId xmlns:a16="http://schemas.microsoft.com/office/drawing/2014/main" id="{1E79E85D-E295-4772-8808-5D92A8423B64}"/>
              </a:ext>
            </a:extLst>
          </p:cNvPr>
          <p:cNvSpPr/>
          <p:nvPr/>
        </p:nvSpPr>
        <p:spPr>
          <a:xfrm>
            <a:off x="5899739" y="271303"/>
            <a:ext cx="2213113" cy="88789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i="1" dirty="0"/>
              <a:t>Blues</a:t>
            </a:r>
          </a:p>
        </p:txBody>
      </p:sp>
      <p:sp>
        <p:nvSpPr>
          <p:cNvPr id="13" name="Rectangle 12">
            <a:extLst>
              <a:ext uri="{FF2B5EF4-FFF2-40B4-BE49-F238E27FC236}">
                <a16:creationId xmlns:a16="http://schemas.microsoft.com/office/drawing/2014/main" id="{ACC0B4C4-B45D-4220-9734-242F66152F35}"/>
              </a:ext>
            </a:extLst>
          </p:cNvPr>
          <p:cNvSpPr/>
          <p:nvPr/>
        </p:nvSpPr>
        <p:spPr>
          <a:xfrm>
            <a:off x="3209547" y="1492228"/>
            <a:ext cx="2213113" cy="887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Second Edit</a:t>
            </a:r>
          </a:p>
        </p:txBody>
      </p:sp>
      <p:sp>
        <p:nvSpPr>
          <p:cNvPr id="19" name="Rectangle 18">
            <a:extLst>
              <a:ext uri="{FF2B5EF4-FFF2-40B4-BE49-F238E27FC236}">
                <a16:creationId xmlns:a16="http://schemas.microsoft.com/office/drawing/2014/main" id="{1DEBD520-887F-4F4F-AAF1-96141C1A8341}"/>
              </a:ext>
            </a:extLst>
          </p:cNvPr>
          <p:cNvSpPr/>
          <p:nvPr/>
        </p:nvSpPr>
        <p:spPr>
          <a:xfrm>
            <a:off x="3209547" y="2723230"/>
            <a:ext cx="2213113" cy="8878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Document Assembly</a:t>
            </a:r>
          </a:p>
        </p:txBody>
      </p:sp>
      <p:sp>
        <p:nvSpPr>
          <p:cNvPr id="22" name="Rectangle 21">
            <a:extLst>
              <a:ext uri="{FF2B5EF4-FFF2-40B4-BE49-F238E27FC236}">
                <a16:creationId xmlns:a16="http://schemas.microsoft.com/office/drawing/2014/main" id="{ED7DABE8-AC5B-49A2-A29E-CD5F97CDE4B5}"/>
              </a:ext>
            </a:extLst>
          </p:cNvPr>
          <p:cNvSpPr/>
          <p:nvPr/>
        </p:nvSpPr>
        <p:spPr>
          <a:xfrm>
            <a:off x="5899739" y="1492228"/>
            <a:ext cx="2213113" cy="887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Revised Blues</a:t>
            </a:r>
          </a:p>
        </p:txBody>
      </p:sp>
      <p:sp>
        <p:nvSpPr>
          <p:cNvPr id="26" name="Rectangle 25">
            <a:extLst>
              <a:ext uri="{FF2B5EF4-FFF2-40B4-BE49-F238E27FC236}">
                <a16:creationId xmlns:a16="http://schemas.microsoft.com/office/drawing/2014/main" id="{FB97C785-2B1D-43C0-B0FE-482A11114767}"/>
              </a:ext>
            </a:extLst>
          </p:cNvPr>
          <p:cNvSpPr/>
          <p:nvPr/>
        </p:nvSpPr>
        <p:spPr>
          <a:xfrm>
            <a:off x="3209547" y="3954232"/>
            <a:ext cx="2213113" cy="8878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Rough Galley</a:t>
            </a:r>
          </a:p>
          <a:p>
            <a:pPr algn="ctr"/>
            <a:r>
              <a:rPr lang="en-CA" sz="1400" dirty="0"/>
              <a:t>(</a:t>
            </a:r>
            <a:r>
              <a:rPr lang="en-CA" sz="1400" dirty="0" err="1"/>
              <a:t>oXygen</a:t>
            </a:r>
            <a:r>
              <a:rPr lang="en-CA" sz="1400" dirty="0"/>
              <a:t> — XML edit)</a:t>
            </a:r>
            <a:endParaRPr lang="en-CA" dirty="0"/>
          </a:p>
        </p:txBody>
      </p:sp>
      <p:sp>
        <p:nvSpPr>
          <p:cNvPr id="28" name="Rectangle 27">
            <a:extLst>
              <a:ext uri="{FF2B5EF4-FFF2-40B4-BE49-F238E27FC236}">
                <a16:creationId xmlns:a16="http://schemas.microsoft.com/office/drawing/2014/main" id="{B22D5D9A-FE64-4F14-9F5B-89C7D5305165}"/>
              </a:ext>
            </a:extLst>
          </p:cNvPr>
          <p:cNvSpPr/>
          <p:nvPr/>
        </p:nvSpPr>
        <p:spPr>
          <a:xfrm>
            <a:off x="5736605" y="3954231"/>
            <a:ext cx="2213113" cy="8878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PDF</a:t>
            </a:r>
          </a:p>
        </p:txBody>
      </p:sp>
      <p:sp>
        <p:nvSpPr>
          <p:cNvPr id="36" name="Rectangle 35">
            <a:extLst>
              <a:ext uri="{FF2B5EF4-FFF2-40B4-BE49-F238E27FC236}">
                <a16:creationId xmlns:a16="http://schemas.microsoft.com/office/drawing/2014/main" id="{44B20A08-257E-468C-9B99-DA01666A2BE3}"/>
              </a:ext>
            </a:extLst>
          </p:cNvPr>
          <p:cNvSpPr/>
          <p:nvPr/>
        </p:nvSpPr>
        <p:spPr>
          <a:xfrm>
            <a:off x="5736605" y="5209004"/>
            <a:ext cx="2213113" cy="8878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HTML</a:t>
            </a:r>
          </a:p>
        </p:txBody>
      </p:sp>
      <p:sp>
        <p:nvSpPr>
          <p:cNvPr id="48" name="Rectangle 47">
            <a:extLst>
              <a:ext uri="{FF2B5EF4-FFF2-40B4-BE49-F238E27FC236}">
                <a16:creationId xmlns:a16="http://schemas.microsoft.com/office/drawing/2014/main" id="{374DA3D5-3AEF-48A8-8D24-958EB58189DF}"/>
              </a:ext>
            </a:extLst>
          </p:cNvPr>
          <p:cNvSpPr/>
          <p:nvPr/>
        </p:nvSpPr>
        <p:spPr>
          <a:xfrm>
            <a:off x="519437" y="3954232"/>
            <a:ext cx="1402261" cy="8878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dirty="0"/>
              <a:t>Table of Contents</a:t>
            </a:r>
          </a:p>
        </p:txBody>
      </p:sp>
      <p:sp>
        <p:nvSpPr>
          <p:cNvPr id="74" name="Rectangle 73">
            <a:extLst>
              <a:ext uri="{FF2B5EF4-FFF2-40B4-BE49-F238E27FC236}">
                <a16:creationId xmlns:a16="http://schemas.microsoft.com/office/drawing/2014/main" id="{ED4DC373-FB1B-411A-9A84-29B251FD72D5}"/>
              </a:ext>
            </a:extLst>
          </p:cNvPr>
          <p:cNvSpPr/>
          <p:nvPr/>
        </p:nvSpPr>
        <p:spPr>
          <a:xfrm>
            <a:off x="555653" y="270791"/>
            <a:ext cx="2155086" cy="56984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US" dirty="0"/>
              <a:t>Today’s Headings</a:t>
            </a:r>
          </a:p>
        </p:txBody>
      </p:sp>
      <p:sp>
        <p:nvSpPr>
          <p:cNvPr id="81" name="Rectangle 80">
            <a:extLst>
              <a:ext uri="{FF2B5EF4-FFF2-40B4-BE49-F238E27FC236}">
                <a16:creationId xmlns:a16="http://schemas.microsoft.com/office/drawing/2014/main" id="{6ADA3E5A-FD85-423A-AA85-3CF5C207864F}"/>
              </a:ext>
            </a:extLst>
          </p:cNvPr>
          <p:cNvSpPr/>
          <p:nvPr/>
        </p:nvSpPr>
        <p:spPr>
          <a:xfrm>
            <a:off x="3209546" y="5209004"/>
            <a:ext cx="2213113" cy="8878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Forced Alignment</a:t>
            </a:r>
          </a:p>
        </p:txBody>
      </p:sp>
      <p:sp>
        <p:nvSpPr>
          <p:cNvPr id="130" name="Rectangle 129">
            <a:extLst>
              <a:ext uri="{FF2B5EF4-FFF2-40B4-BE49-F238E27FC236}">
                <a16:creationId xmlns:a16="http://schemas.microsoft.com/office/drawing/2014/main" id="{651EFE58-6938-48FF-B7FC-1FB2D86B6689}"/>
              </a:ext>
            </a:extLst>
          </p:cNvPr>
          <p:cNvSpPr/>
          <p:nvPr/>
        </p:nvSpPr>
        <p:spPr>
          <a:xfrm>
            <a:off x="8263663" y="3954231"/>
            <a:ext cx="1481722" cy="2142669"/>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Publication to </a:t>
            </a:r>
            <a:br>
              <a:rPr lang="en-CA" dirty="0"/>
            </a:br>
            <a:r>
              <a:rPr lang="en-CA" dirty="0"/>
              <a:t>Public Website</a:t>
            </a:r>
          </a:p>
        </p:txBody>
      </p:sp>
      <p:sp>
        <p:nvSpPr>
          <p:cNvPr id="140" name="Rectangle 139">
            <a:extLst>
              <a:ext uri="{FF2B5EF4-FFF2-40B4-BE49-F238E27FC236}">
                <a16:creationId xmlns:a16="http://schemas.microsoft.com/office/drawing/2014/main" id="{64E9397D-21E1-4F55-879A-F6BCABB1874B}"/>
              </a:ext>
            </a:extLst>
          </p:cNvPr>
          <p:cNvSpPr/>
          <p:nvPr/>
        </p:nvSpPr>
        <p:spPr>
          <a:xfrm>
            <a:off x="10059330" y="4581617"/>
            <a:ext cx="1918390" cy="88789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Indexing</a:t>
            </a:r>
          </a:p>
        </p:txBody>
      </p:sp>
      <p:sp>
        <p:nvSpPr>
          <p:cNvPr id="153" name="Rectangle 152">
            <a:extLst>
              <a:ext uri="{FF2B5EF4-FFF2-40B4-BE49-F238E27FC236}">
                <a16:creationId xmlns:a16="http://schemas.microsoft.com/office/drawing/2014/main" id="{7AF4EA3A-2273-4631-8257-324D108F05EC}"/>
              </a:ext>
            </a:extLst>
          </p:cNvPr>
          <p:cNvSpPr/>
          <p:nvPr/>
        </p:nvSpPr>
        <p:spPr>
          <a:xfrm>
            <a:off x="555653" y="1040535"/>
            <a:ext cx="2155086" cy="56984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US" dirty="0"/>
              <a:t>Research</a:t>
            </a:r>
          </a:p>
        </p:txBody>
      </p:sp>
      <p:sp>
        <p:nvSpPr>
          <p:cNvPr id="154" name="Rectangle 153">
            <a:extLst>
              <a:ext uri="{FF2B5EF4-FFF2-40B4-BE49-F238E27FC236}">
                <a16:creationId xmlns:a16="http://schemas.microsoft.com/office/drawing/2014/main" id="{54059FC3-9006-495E-BB9B-A559F798B94C}"/>
              </a:ext>
            </a:extLst>
          </p:cNvPr>
          <p:cNvSpPr/>
          <p:nvPr/>
        </p:nvSpPr>
        <p:spPr>
          <a:xfrm>
            <a:off x="555653" y="1810280"/>
            <a:ext cx="2155086" cy="569844"/>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US" dirty="0"/>
              <a:t>Motions and </a:t>
            </a:r>
            <a:r>
              <a:rPr lang="en-US" dirty="0" err="1"/>
              <a:t>Amedments</a:t>
            </a:r>
            <a:endParaRPr lang="en-US" dirty="0"/>
          </a:p>
        </p:txBody>
      </p:sp>
    </p:spTree>
    <p:extLst>
      <p:ext uri="{BB962C8B-B14F-4D97-AF65-F5344CB8AC3E}">
        <p14:creationId xmlns:p14="http://schemas.microsoft.com/office/powerpoint/2010/main" val="3727440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B.C. Hansard Services and XML</a:t>
            </a:r>
          </a:p>
        </p:txBody>
      </p:sp>
      <p:sp>
        <p:nvSpPr>
          <p:cNvPr id="3" name="Content Placeholder 2"/>
          <p:cNvSpPr>
            <a:spLocks noGrp="1"/>
          </p:cNvSpPr>
          <p:nvPr>
            <p:ph idx="1"/>
          </p:nvPr>
        </p:nvSpPr>
        <p:spPr/>
        <p:txBody>
          <a:bodyPr anchor="t">
            <a:normAutofit fontScale="92500" lnSpcReduction="20000"/>
          </a:bodyPr>
          <a:lstStyle/>
          <a:p>
            <a:pPr marL="548640" indent="-548640"/>
            <a:r>
              <a:rPr lang="en-US" sz="3600" dirty="0"/>
              <a:t>What is Hansard?</a:t>
            </a:r>
          </a:p>
          <a:p>
            <a:pPr marL="548640" indent="-548640"/>
            <a:r>
              <a:rPr lang="en-US" sz="3600" dirty="0"/>
              <a:t>Hansard Editing and Professional Writing</a:t>
            </a:r>
          </a:p>
          <a:p>
            <a:pPr marL="548640" indent="-548640"/>
            <a:r>
              <a:rPr lang="en-US" sz="3600" dirty="0"/>
              <a:t>XML in Our Work</a:t>
            </a:r>
          </a:p>
          <a:p>
            <a:pPr marL="548640" indent="-548640"/>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Our Publishing Workflow</a:t>
            </a:r>
          </a:p>
          <a:p>
            <a:pPr marL="548640" indent="-548640"/>
            <a:r>
              <a:rPr lang="en-US" sz="3600" dirty="0"/>
              <a:t>XML Training</a:t>
            </a:r>
          </a:p>
          <a:p>
            <a:pPr marL="548640" indent="-548640"/>
            <a:r>
              <a:rPr lang="en-US" sz="3600" dirty="0"/>
              <a:t>Questions</a:t>
            </a:r>
          </a:p>
        </p:txBody>
      </p:sp>
    </p:spTree>
    <p:extLst>
      <p:ext uri="{BB962C8B-B14F-4D97-AF65-F5344CB8AC3E}">
        <p14:creationId xmlns:p14="http://schemas.microsoft.com/office/powerpoint/2010/main" val="2142422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Publishing Workflow</a:t>
            </a:r>
          </a:p>
        </p:txBody>
      </p:sp>
      <p:sp>
        <p:nvSpPr>
          <p:cNvPr id="3" name="Content Placeholder 2"/>
          <p:cNvSpPr>
            <a:spLocks noGrp="1"/>
          </p:cNvSpPr>
          <p:nvPr>
            <p:ph idx="1"/>
          </p:nvPr>
        </p:nvSpPr>
        <p:spPr/>
        <p:txBody>
          <a:bodyPr anchor="t">
            <a:normAutofit/>
          </a:bodyPr>
          <a:lstStyle/>
          <a:p>
            <a:pPr marL="548640" indent="-548640"/>
            <a:r>
              <a:rPr lang="en-US" sz="3600" spc="-100" dirty="0"/>
              <a:t>Single source publishing</a:t>
            </a:r>
          </a:p>
          <a:p>
            <a:pPr marL="948690" lvl="1" indent="-548640"/>
            <a:r>
              <a:rPr lang="en-US" sz="3400" spc="-100" dirty="0"/>
              <a:t>HTML — Styled by CSS and enabled by JS</a:t>
            </a:r>
          </a:p>
          <a:p>
            <a:pPr marL="948690" lvl="1" indent="-548640"/>
            <a:r>
              <a:rPr lang="en-US" sz="3400" spc="-100" dirty="0"/>
              <a:t>PDF-A/3u — Secured by digital certificate</a:t>
            </a:r>
          </a:p>
          <a:p>
            <a:pPr marL="948690" lvl="1" indent="-548640"/>
            <a:r>
              <a:rPr lang="en-US" sz="3400" spc="-100" dirty="0"/>
              <a:t>Plain text for forced alignment with video</a:t>
            </a:r>
          </a:p>
          <a:p>
            <a:pPr marL="948690" lvl="1" indent="-548640"/>
            <a:r>
              <a:rPr lang="en-US" sz="3400" spc="-100" dirty="0"/>
              <a:t>List of corrections over time</a:t>
            </a:r>
          </a:p>
        </p:txBody>
      </p:sp>
    </p:spTree>
    <p:extLst>
      <p:ext uri="{BB962C8B-B14F-4D97-AF65-F5344CB8AC3E}">
        <p14:creationId xmlns:p14="http://schemas.microsoft.com/office/powerpoint/2010/main" val="1842108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B.C. Hansard Services and XML</a:t>
            </a:r>
          </a:p>
        </p:txBody>
      </p:sp>
      <p:sp>
        <p:nvSpPr>
          <p:cNvPr id="3" name="Content Placeholder 2"/>
          <p:cNvSpPr>
            <a:spLocks noGrp="1"/>
          </p:cNvSpPr>
          <p:nvPr>
            <p:ph idx="1"/>
          </p:nvPr>
        </p:nvSpPr>
        <p:spPr/>
        <p:txBody>
          <a:bodyPr anchor="t">
            <a:normAutofit fontScale="92500" lnSpcReduction="20000"/>
          </a:bodyPr>
          <a:lstStyle/>
          <a:p>
            <a:pPr marL="548640" indent="-548640"/>
            <a:r>
              <a:rPr lang="en-US" sz="3600" dirty="0"/>
              <a:t>What is Hansard?</a:t>
            </a:r>
          </a:p>
          <a:p>
            <a:pPr marL="548640" indent="-548640"/>
            <a:r>
              <a:rPr lang="en-US" sz="3600" dirty="0"/>
              <a:t>Hansard Editing and Professional Writing</a:t>
            </a:r>
          </a:p>
          <a:p>
            <a:pPr marL="548640" indent="-548640"/>
            <a:r>
              <a:rPr lang="en-US" sz="3600" dirty="0"/>
              <a:t>XML in Our Work</a:t>
            </a:r>
          </a:p>
          <a:p>
            <a:pPr marL="548640" indent="-548640"/>
            <a:r>
              <a:rPr lang="en-US" sz="3600" dirty="0"/>
              <a:t>Our Publishing Workflow</a:t>
            </a:r>
          </a:p>
          <a:p>
            <a:pPr marL="548640" indent="-548640"/>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XML Training</a:t>
            </a:r>
          </a:p>
          <a:p>
            <a:pPr marL="548640" indent="-548640"/>
            <a:r>
              <a:rPr lang="en-US" sz="3600" dirty="0"/>
              <a:t>Questions</a:t>
            </a:r>
          </a:p>
        </p:txBody>
      </p:sp>
    </p:spTree>
    <p:extLst>
      <p:ext uri="{BB962C8B-B14F-4D97-AF65-F5344CB8AC3E}">
        <p14:creationId xmlns:p14="http://schemas.microsoft.com/office/powerpoint/2010/main" val="1516706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XML Training</a:t>
            </a:r>
          </a:p>
        </p:txBody>
      </p:sp>
      <p:sp>
        <p:nvSpPr>
          <p:cNvPr id="3" name="Content Placeholder 2"/>
          <p:cNvSpPr>
            <a:spLocks noGrp="1"/>
          </p:cNvSpPr>
          <p:nvPr>
            <p:ph idx="1"/>
          </p:nvPr>
        </p:nvSpPr>
        <p:spPr/>
        <p:txBody>
          <a:bodyPr anchor="t">
            <a:normAutofit/>
          </a:bodyPr>
          <a:lstStyle/>
          <a:p>
            <a:pPr marL="548640" indent="-548640"/>
            <a:r>
              <a:rPr lang="en-US" sz="3600" spc="-100" dirty="0"/>
              <a:t>Galley Team</a:t>
            </a:r>
          </a:p>
          <a:p>
            <a:pPr marL="548640" indent="-548640"/>
            <a:r>
              <a:rPr lang="en-US" sz="3600" spc="-100" dirty="0"/>
              <a:t>Technical Operations and Publishing Team</a:t>
            </a:r>
          </a:p>
        </p:txBody>
      </p:sp>
    </p:spTree>
    <p:extLst>
      <p:ext uri="{BB962C8B-B14F-4D97-AF65-F5344CB8AC3E}">
        <p14:creationId xmlns:p14="http://schemas.microsoft.com/office/powerpoint/2010/main" val="3753251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05178"/>
            <a:ext cx="12191999" cy="5447645"/>
          </a:xfrm>
          <a:prstGeom prst="rect">
            <a:avLst/>
          </a:prstGeom>
          <a:noFill/>
        </p:spPr>
        <p:txBody>
          <a:bodyPr wrap="square" rtlCol="0" anchor="ctr">
            <a:spAutoFit/>
          </a:bodyPr>
          <a:lstStyle/>
          <a:p>
            <a:pPr algn="ctr"/>
            <a:r>
              <a:rPr lang="en-CA" sz="7200" dirty="0"/>
              <a:t>Thank you!</a:t>
            </a:r>
          </a:p>
          <a:p>
            <a:pPr algn="ctr"/>
            <a:r>
              <a:rPr lang="en-CA" sz="2400" dirty="0"/>
              <a:t> </a:t>
            </a:r>
          </a:p>
          <a:p>
            <a:pPr algn="ctr"/>
            <a:r>
              <a:rPr lang="en-CA" sz="4400" dirty="0"/>
              <a:t>B.C. Hansard Services</a:t>
            </a:r>
          </a:p>
          <a:p>
            <a:pPr algn="ctr"/>
            <a:r>
              <a:rPr lang="en-CA" sz="2400" dirty="0"/>
              <a:t> </a:t>
            </a:r>
          </a:p>
          <a:p>
            <a:pPr algn="ctr"/>
            <a:r>
              <a:rPr lang="en-CA" sz="4400" dirty="0"/>
              <a:t>Dan Kerr • Barb Horricks </a:t>
            </a:r>
            <a:br>
              <a:rPr lang="en-CA" sz="4400" dirty="0"/>
            </a:br>
            <a:r>
              <a:rPr lang="en-CA" sz="4400" dirty="0"/>
              <a:t>Kim Christie</a:t>
            </a:r>
          </a:p>
          <a:p>
            <a:pPr algn="ctr"/>
            <a:r>
              <a:rPr lang="en-CA" sz="2400" dirty="0"/>
              <a:t> </a:t>
            </a:r>
          </a:p>
          <a:p>
            <a:pPr algn="ctr"/>
            <a:r>
              <a:rPr lang="en-CA" sz="7200" dirty="0"/>
              <a:t>Questions?</a:t>
            </a:r>
          </a:p>
        </p:txBody>
      </p:sp>
    </p:spTree>
    <p:extLst>
      <p:ext uri="{BB962C8B-B14F-4D97-AF65-F5344CB8AC3E}">
        <p14:creationId xmlns:p14="http://schemas.microsoft.com/office/powerpoint/2010/main" val="13166923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Custom 1">
      <a:dk1>
        <a:srgbClr val="4D4F53"/>
      </a:dk1>
      <a:lt1>
        <a:sysClr val="window" lastClr="FFFFFF"/>
      </a:lt1>
      <a:dk2>
        <a:srgbClr val="4D4F53"/>
      </a:dk2>
      <a:lt2>
        <a:srgbClr val="636363"/>
      </a:lt2>
      <a:accent1>
        <a:srgbClr val="008996"/>
      </a:accent1>
      <a:accent2>
        <a:srgbClr val="6FEBA0"/>
      </a:accent2>
      <a:accent3>
        <a:srgbClr val="B6DF5E"/>
      </a:accent3>
      <a:accent4>
        <a:srgbClr val="EFB251"/>
      </a:accent4>
      <a:accent5>
        <a:srgbClr val="EF755F"/>
      </a:accent5>
      <a:accent6>
        <a:srgbClr val="ED515C"/>
      </a:accent6>
      <a:hlink>
        <a:srgbClr val="008996"/>
      </a:hlink>
      <a:folHlink>
        <a:srgbClr val="008996"/>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AA7EA050659F46B832B832BD8331CA" ma:contentTypeVersion="7" ma:contentTypeDescription="Create a new document." ma:contentTypeScope="" ma:versionID="fba4605ec8f07b350cf3fafbc6f396f0">
  <xsd:schema xmlns:xsd="http://www.w3.org/2001/XMLSchema" xmlns:xs="http://www.w3.org/2001/XMLSchema" xmlns:p="http://schemas.microsoft.com/office/2006/metadata/properties" xmlns:ns3="8a53fa16-6fd2-4697-a2f9-621dabda5d57" xmlns:ns4="befbde3e-6898-43bf-8d08-6fcbe4e489ad" targetNamespace="http://schemas.microsoft.com/office/2006/metadata/properties" ma:root="true" ma:fieldsID="7d948a6756948b140d56e788f1355519" ns3:_="" ns4:_="">
    <xsd:import namespace="8a53fa16-6fd2-4697-a2f9-621dabda5d57"/>
    <xsd:import namespace="befbde3e-6898-43bf-8d08-6fcbe4e489a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53fa16-6fd2-4697-a2f9-621dabda5d5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efbde3e-6898-43bf-8d08-6fcbe4e489a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2ADBEB-C781-460A-9EE3-5263DCE0B560}">
  <ds:schemaRefs>
    <ds:schemaRef ds:uri="http://purl.org/dc/terms/"/>
    <ds:schemaRef ds:uri="http://purl.org/dc/dcmitype/"/>
    <ds:schemaRef ds:uri="http://schemas.microsoft.com/office/2006/documentManagement/types"/>
    <ds:schemaRef ds:uri="http://schemas.microsoft.com/office/2006/metadata/properties"/>
    <ds:schemaRef ds:uri="http://www.w3.org/XML/1998/namespace"/>
    <ds:schemaRef ds:uri="8a53fa16-6fd2-4697-a2f9-621dabda5d57"/>
    <ds:schemaRef ds:uri="http://schemas.microsoft.com/office/infopath/2007/PartnerControls"/>
    <ds:schemaRef ds:uri="http://schemas.openxmlformats.org/package/2006/metadata/core-properties"/>
    <ds:schemaRef ds:uri="befbde3e-6898-43bf-8d08-6fcbe4e489ad"/>
    <ds:schemaRef ds:uri="http://purl.org/dc/elements/1.1/"/>
  </ds:schemaRefs>
</ds:datastoreItem>
</file>

<file path=customXml/itemProps2.xml><?xml version="1.0" encoding="utf-8"?>
<ds:datastoreItem xmlns:ds="http://schemas.openxmlformats.org/officeDocument/2006/customXml" ds:itemID="{731CBE37-452D-4F66-9015-286FFEA7FB63}">
  <ds:schemaRefs>
    <ds:schemaRef ds:uri="http://schemas.microsoft.com/sharepoint/v3/contenttype/forms"/>
  </ds:schemaRefs>
</ds:datastoreItem>
</file>

<file path=customXml/itemProps3.xml><?xml version="1.0" encoding="utf-8"?>
<ds:datastoreItem xmlns:ds="http://schemas.openxmlformats.org/officeDocument/2006/customXml" ds:itemID="{CB2E4281-0288-4EF6-BC34-4ECEC36A72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53fa16-6fd2-4697-a2f9-621dabda5d57"/>
    <ds:schemaRef ds:uri="befbde3e-6898-43bf-8d08-6fcbe4e489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1330</Words>
  <Application>Microsoft Office PowerPoint</Application>
  <PresentationFormat>Widescreen</PresentationFormat>
  <Paragraphs>236</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Century Gothic</vt:lpstr>
      <vt:lpstr>Wingdings 2</vt:lpstr>
      <vt:lpstr>Quotable</vt:lpstr>
      <vt:lpstr>B.C. Hansard Services and XML   Dan Kerr     — Manager of Publishing Systems Barb Horricks   — Galley Team Leader Kim Christie   — Editorial Team Leader</vt:lpstr>
      <vt:lpstr>B.C. Hansard Services and XML</vt:lpstr>
      <vt:lpstr>What is Hansard?</vt:lpstr>
      <vt:lpstr>Recording the debates</vt:lpstr>
      <vt:lpstr>Recording the debates</vt:lpstr>
      <vt:lpstr>B.C. Hansard Services and XML</vt:lpstr>
      <vt:lpstr>Hansard, Editing and Professional Writing</vt:lpstr>
      <vt:lpstr>Hansard, Editing and Professional Writing</vt:lpstr>
      <vt:lpstr>B.C. Hansard Services and XML</vt:lpstr>
      <vt:lpstr>XML in Our Work</vt:lpstr>
      <vt:lpstr>The Hansard Workflow</vt:lpstr>
      <vt:lpstr>B.C. Hansard Services and XML</vt:lpstr>
      <vt:lpstr>Our Publishing Workflow</vt:lpstr>
      <vt:lpstr>B.C. Hansard Services and XML</vt:lpstr>
      <vt:lpstr>XML Training</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Hansard Services Presentation to UVic ENGL406</dc:title>
  <dc:creator/>
  <cp:lastModifiedBy/>
  <cp:revision>1</cp:revision>
  <dcterms:created xsi:type="dcterms:W3CDTF">2018-02-01T00:53:55Z</dcterms:created>
  <dcterms:modified xsi:type="dcterms:W3CDTF">2020-03-16T04:04:45Z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0x01010071AA7EA050659F46B832B832BD8331CA</vt:lpwstr>
  </property>
</Properties>
</file>